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2" r:id="rId1"/>
  </p:sldMasterIdLst>
  <p:notesMasterIdLst>
    <p:notesMasterId r:id="rId16"/>
  </p:notesMasterIdLst>
  <p:handoutMasterIdLst>
    <p:handoutMasterId r:id="rId17"/>
  </p:handoutMasterIdLst>
  <p:sldIdLst>
    <p:sldId id="274" r:id="rId2"/>
    <p:sldId id="676" r:id="rId3"/>
    <p:sldId id="679" r:id="rId4"/>
    <p:sldId id="678" r:id="rId5"/>
    <p:sldId id="675" r:id="rId6"/>
    <p:sldId id="680" r:id="rId7"/>
    <p:sldId id="681" r:id="rId8"/>
    <p:sldId id="682" r:id="rId9"/>
    <p:sldId id="683" r:id="rId10"/>
    <p:sldId id="684" r:id="rId11"/>
    <p:sldId id="686" r:id="rId12"/>
    <p:sldId id="685" r:id="rId13"/>
    <p:sldId id="687" r:id="rId14"/>
    <p:sldId id="280" r:id="rId15"/>
  </p:sldIdLst>
  <p:sldSz cx="12192000" cy="6858000"/>
  <p:notesSz cx="6858000" cy="9144000"/>
  <p:defaultTextStyle>
    <a:lvl1pPr marL="0" algn="l" rtl="0" latinLnBrk="0">
      <a:defRPr lang="it-IT" sz="1800" kern="1200">
        <a:solidFill>
          <a:schemeClr val="tx1"/>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6633"/>
    <a:srgbClr val="A50021"/>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84265" autoAdjust="0"/>
  </p:normalViewPr>
  <p:slideViewPr>
    <p:cSldViewPr>
      <p:cViewPr>
        <p:scale>
          <a:sx n="50" d="100"/>
          <a:sy n="50" d="100"/>
        </p:scale>
        <p:origin x="45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it-IT"/>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31555DB1-8736-42A3-B48D-2B08FB93332A}" type="datetimeFigureOut">
              <a:rPr lang="it-IT" smtClean="0"/>
              <a:pPr/>
              <a:t>20/10/2020</a:t>
            </a:fld>
            <a:endParaRPr lang="it-IT"/>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it-IT"/>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5400D380-E0D7-4EB1-B91E-BFCC7DA7F29D}" type="slidenum">
              <a:rPr lang="it-IT" smtClean="0"/>
              <a:pPr/>
              <a:t>‹N›</a:t>
            </a:fld>
            <a:endParaRPr lang="it-IT"/>
          </a:p>
        </p:txBody>
      </p:sp>
    </p:spTree>
    <p:extLst>
      <p:ext uri="{BB962C8B-B14F-4D97-AF65-F5344CB8AC3E}">
        <p14:creationId xmlns:p14="http://schemas.microsoft.com/office/powerpoint/2010/main" val="284104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it-IT"/>
          </a:p>
        </p:txBody>
      </p:sp>
      <p:sp>
        <p:nvSpPr>
          <p:cNvPr id="3" name="Rectangle 3"/>
          <p:cNvSpPr>
            <a:spLocks noGrp="1"/>
          </p:cNvSpPr>
          <p:nvPr>
            <p:ph type="dt" idx="1"/>
          </p:nvPr>
        </p:nvSpPr>
        <p:spPr>
          <a:xfrm>
            <a:off x="3884613" y="0"/>
            <a:ext cx="2971800" cy="457200"/>
          </a:xfrm>
          <a:prstGeom prst="rect">
            <a:avLst/>
          </a:prstGeom>
        </p:spPr>
        <p:txBody>
          <a:bodyPr vert="horz"/>
          <a:lstStyle/>
          <a:p>
            <a:fld id="{0BDB199F-A56C-4049-BA04-1447030960FF}" type="datetimeFigureOut">
              <a:pPr/>
              <a:t>20/10/2020</a:t>
            </a:fld>
            <a:endParaRPr lang="it-IT"/>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anchor="ctr"/>
          <a:lstStyle/>
          <a:p>
            <a:endParaRPr lang="it-IT"/>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it-IT"/>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B3A019F3-8596-4028-9847-CBD3A185B07A}" type="slidenum">
              <a:pPr/>
              <a:t>‹N›</a:t>
            </a:fld>
            <a:endParaRPr lang="it-IT"/>
          </a:p>
        </p:txBody>
      </p:sp>
    </p:spTree>
    <p:extLst>
      <p:ext uri="{BB962C8B-B14F-4D97-AF65-F5344CB8AC3E}">
        <p14:creationId xmlns:p14="http://schemas.microsoft.com/office/powerpoint/2010/main" val="3663452042"/>
      </p:ext>
    </p:extLst>
  </p:cSld>
  <p:clrMap bg1="lt1" tx1="dk1" bg2="lt2" tx2="dk2" accent1="accent1" accent2="accent2" accent3="accent3" accent4="accent4" accent5="accent5" accent6="accent6" hlink="hlink" folHlink="folHlink"/>
  <p:notesStyle>
    <a:lvl1pPr marL="0" algn="l" rtl="0" latinLnBrk="0">
      <a:defRPr lang="it-IT" sz="1200" kern="1200">
        <a:solidFill>
          <a:schemeClr val="tx1"/>
        </a:solidFill>
        <a:latin typeface="+mn-lt"/>
        <a:ea typeface="+mn-ea"/>
        <a:cs typeface="+mn-cs"/>
      </a:defRPr>
    </a:lvl1pPr>
    <a:lvl2pPr marL="457200" algn="l" rtl="0" latinLnBrk="0">
      <a:defRPr lang="it-IT" sz="1200" kern="1200">
        <a:solidFill>
          <a:schemeClr val="tx1"/>
        </a:solidFill>
        <a:latin typeface="+mn-lt"/>
        <a:ea typeface="+mn-ea"/>
        <a:cs typeface="+mn-cs"/>
      </a:defRPr>
    </a:lvl2pPr>
    <a:lvl3pPr marL="914400" algn="l" rtl="0" latinLnBrk="0">
      <a:defRPr lang="it-IT" sz="1200" kern="1200">
        <a:solidFill>
          <a:schemeClr val="tx1"/>
        </a:solidFill>
        <a:latin typeface="+mn-lt"/>
        <a:ea typeface="+mn-ea"/>
        <a:cs typeface="+mn-cs"/>
      </a:defRPr>
    </a:lvl3pPr>
    <a:lvl4pPr marL="1371600" algn="l" rtl="0" latinLnBrk="0">
      <a:defRPr lang="it-IT" sz="1200" kern="1200">
        <a:solidFill>
          <a:schemeClr val="tx1"/>
        </a:solidFill>
        <a:latin typeface="+mn-lt"/>
        <a:ea typeface="+mn-ea"/>
        <a:cs typeface="+mn-cs"/>
      </a:defRPr>
    </a:lvl4pPr>
    <a:lvl5pPr marL="1828800" algn="l" rtl="0" latinLnBrk="0">
      <a:defRPr lang="it-IT" sz="1200" kern="1200">
        <a:solidFill>
          <a:schemeClr val="tx1"/>
        </a:solidFill>
        <a:latin typeface="+mn-lt"/>
        <a:ea typeface="+mn-ea"/>
        <a:cs typeface="+mn-cs"/>
      </a:defRPr>
    </a:lvl5pPr>
    <a:lvl6pPr marL="2286000" algn="l" rtl="0" latinLnBrk="0">
      <a:defRPr lang="it-IT" sz="1200" kern="1200">
        <a:solidFill>
          <a:schemeClr val="tx1"/>
        </a:solidFill>
        <a:latin typeface="+mn-lt"/>
        <a:ea typeface="+mn-ea"/>
        <a:cs typeface="+mn-cs"/>
      </a:defRPr>
    </a:lvl6pPr>
    <a:lvl7pPr marL="2743200" algn="l" rtl="0" latinLnBrk="0">
      <a:defRPr lang="it-IT" sz="1200" kern="1200">
        <a:solidFill>
          <a:schemeClr val="tx1"/>
        </a:solidFill>
        <a:latin typeface="+mn-lt"/>
        <a:ea typeface="+mn-ea"/>
        <a:cs typeface="+mn-cs"/>
      </a:defRPr>
    </a:lvl7pPr>
    <a:lvl8pPr marL="3200400" algn="l" rtl="0" latinLnBrk="0">
      <a:defRPr lang="it-IT" sz="1200" kern="1200">
        <a:solidFill>
          <a:schemeClr val="tx1"/>
        </a:solidFill>
        <a:latin typeface="+mn-lt"/>
        <a:ea typeface="+mn-ea"/>
        <a:cs typeface="+mn-cs"/>
      </a:defRPr>
    </a:lvl8pPr>
    <a:lvl9pPr marL="3657600" algn="l" rtl="0" latinLnBrk="0">
      <a:defRPr lang="it-IT"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hangingPunct="0"/>
            <a:r>
              <a:rPr lang="en-US" sz="1200" kern="1200" dirty="0">
                <a:solidFill>
                  <a:schemeClr val="tx1"/>
                </a:solidFill>
                <a:effectLst/>
                <a:latin typeface="+mn-lt"/>
                <a:ea typeface="+mn-ea"/>
                <a:cs typeface="+mn-cs"/>
              </a:rPr>
              <a:t>A specific focus will be maintained on the scientific aspects of dealing with heavy liquid metals, ranging from the physics and chemistry of Lead and Lead-alloys to materials science, and reactor physics.</a:t>
            </a:r>
            <a:endParaRPr lang="it-IT"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research infrastructure will complement the current landscape of existing facilities in Europe towards excellence, extending the scope of the studies performed to larger scale and multi-physics.</a:t>
            </a:r>
            <a:endParaRPr lang="it-IT"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management policies of the infrastructure will build on the surrounding context to strengthen the European community, promoting collaboration and joint programming, also by offering open-access and calls for excellence.</a:t>
            </a:r>
            <a:endParaRPr lang="it-IT" sz="1200" kern="1200" dirty="0">
              <a:solidFill>
                <a:schemeClr val="tx1"/>
              </a:solidFill>
              <a:effectLst/>
              <a:latin typeface="+mn-lt"/>
              <a:ea typeface="+mn-ea"/>
              <a:cs typeface="+mn-cs"/>
            </a:endParaRPr>
          </a:p>
          <a:p>
            <a:endParaRPr lang="it-IT" dirty="0"/>
          </a:p>
          <a:p>
            <a:pPr hangingPunct="0"/>
            <a:r>
              <a:rPr lang="en-US" sz="1200" kern="1200" dirty="0">
                <a:solidFill>
                  <a:schemeClr val="tx1"/>
                </a:solidFill>
                <a:effectLst/>
                <a:latin typeface="+mn-lt"/>
                <a:ea typeface="+mn-ea"/>
                <a:cs typeface="+mn-cs"/>
              </a:rPr>
              <a:t>The technology advancement will be first of all materialized by the construction and successful operation of the ALFRED demonstrator, proving all the claimed features to the largest extent.</a:t>
            </a:r>
            <a:endParaRPr lang="it-IT"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In support to ALFRED construction and later of follow-on LFRs, the infrastructure will represent a unique environment to provide services to industry, for the qualification of innovative solutions and procedures for use in nuclear systems, as well as in any other field exploiting the technology of Lead.</a:t>
            </a:r>
            <a:endParaRPr lang="it-IT"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Overall, the joint access of academia, research, industry and safety authorities to the infrastructure will establish a joint framework for the collaborative development of new standards, continuously enhancing the safety and sustainability level of LFRs.</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B3A019F3-8596-4028-9847-CBD3A185B07A}" type="slidenum">
              <a:rPr lang="it-IT" smtClean="0"/>
              <a:pPr/>
              <a:t>8</a:t>
            </a:fld>
            <a:endParaRPr lang="it-IT"/>
          </a:p>
        </p:txBody>
      </p:sp>
    </p:spTree>
    <p:extLst>
      <p:ext uri="{BB962C8B-B14F-4D97-AF65-F5344CB8AC3E}">
        <p14:creationId xmlns:p14="http://schemas.microsoft.com/office/powerpoint/2010/main" val="317492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F9A450-CCF0-406E-862E-7459E2E6002C}"/>
              </a:ext>
            </a:extLst>
          </p:cNvPr>
          <p:cNvSpPr>
            <a:spLocks noGrp="1"/>
          </p:cNvSpPr>
          <p:nvPr>
            <p:ph type="title"/>
          </p:nvPr>
        </p:nvSpPr>
        <p:spPr>
          <a:xfrm>
            <a:off x="910800" y="116632"/>
            <a:ext cx="7056000" cy="1143000"/>
          </a:xfrm>
          <a:prstGeom prst="rect">
            <a:avLst/>
          </a:prstGeom>
        </p:spPr>
        <p:txBody>
          <a:bodyPr/>
          <a:lstStyle/>
          <a:p>
            <a:r>
              <a:rPr lang="it-IT"/>
              <a:t>Fare clic per modificare lo stile del titolo dello schema</a:t>
            </a:r>
            <a:endParaRPr lang="en-GB"/>
          </a:p>
        </p:txBody>
      </p:sp>
      <p:sp>
        <p:nvSpPr>
          <p:cNvPr id="3" name="Segnaposto numero diapositiva 2">
            <a:extLst>
              <a:ext uri="{FF2B5EF4-FFF2-40B4-BE49-F238E27FC236}">
                <a16:creationId xmlns:a16="http://schemas.microsoft.com/office/drawing/2014/main" id="{8242A8C5-D091-4AAA-AAC5-119C73EE87CE}"/>
              </a:ext>
            </a:extLst>
          </p:cNvPr>
          <p:cNvSpPr>
            <a:spLocks noGrp="1"/>
          </p:cNvSpPr>
          <p:nvPr>
            <p:ph type="sldNum" sz="quarter" idx="10"/>
          </p:nvPr>
        </p:nvSpPr>
        <p:spPr>
          <a:xfrm>
            <a:off x="11375717" y="6417136"/>
            <a:ext cx="731520" cy="396240"/>
          </a:xfrm>
          <a:prstGeom prst="rect">
            <a:avLst/>
          </a:prstGeom>
        </p:spPr>
        <p:txBody>
          <a:bodyPr/>
          <a:lstStyle/>
          <a:p>
            <a:pPr algn="r"/>
            <a:fld id="{256D3EEF-DE4E-429D-8EC4-DDC531AFF587}" type="slidenum">
              <a:rPr lang="it-IT" smtClean="0"/>
              <a:pPr algn="r"/>
              <a:t>‹N›</a:t>
            </a:fld>
            <a:endParaRPr lang="it-IT"/>
          </a:p>
        </p:txBody>
      </p:sp>
      <p:sp>
        <p:nvSpPr>
          <p:cNvPr id="4" name="Segnaposto piè di pagina 3">
            <a:extLst>
              <a:ext uri="{FF2B5EF4-FFF2-40B4-BE49-F238E27FC236}">
                <a16:creationId xmlns:a16="http://schemas.microsoft.com/office/drawing/2014/main" id="{09CE8FF2-548A-430A-B4FD-060954BA49E2}"/>
              </a:ext>
            </a:extLst>
          </p:cNvPr>
          <p:cNvSpPr>
            <a:spLocks noGrp="1"/>
          </p:cNvSpPr>
          <p:nvPr>
            <p:ph type="ftr" sz="quarter" idx="11"/>
          </p:nvPr>
        </p:nvSpPr>
        <p:spPr>
          <a:xfrm>
            <a:off x="1153648" y="6405144"/>
            <a:ext cx="8782781" cy="365760"/>
          </a:xfrm>
          <a:prstGeom prst="rect">
            <a:avLst/>
          </a:prstGeom>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extLst>
      <p:ext uri="{BB962C8B-B14F-4D97-AF65-F5344CB8AC3E}">
        <p14:creationId xmlns:p14="http://schemas.microsoft.com/office/powerpoint/2010/main" val="49691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91915" y="1379909"/>
            <a:ext cx="1760736" cy="4785395"/>
          </a:xfrm>
          <a:prstGeom prst="rect">
            <a:avLst/>
          </a:prstGeo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0800" y="147676"/>
            <a:ext cx="8506453" cy="6017628"/>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9"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16" name="Segnaposto testo 2"/>
          <p:cNvSpPr>
            <a:spLocks noGrp="1"/>
          </p:cNvSpPr>
          <p:nvPr>
            <p:ph type="body" idx="1"/>
          </p:nvPr>
        </p:nvSpPr>
        <p:spPr>
          <a:xfrm>
            <a:off x="2364317" y="482330"/>
            <a:ext cx="9666816" cy="293958"/>
          </a:xfrm>
          <a:prstGeom prst="rect">
            <a:avLst/>
          </a:prstGeom>
        </p:spPr>
        <p:txBody>
          <a:bodyPr lIns="0" rIns="0" anchor="t" anchorCtr="0"/>
          <a:lstStyle>
            <a:lvl1pPr marL="0" indent="0">
              <a:buNone/>
              <a:defRPr sz="1600" b="0">
                <a:solidFill>
                  <a:srgbClr val="005BA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20"/>
          </p:nvPr>
        </p:nvSpPr>
        <p:spPr>
          <a:xfrm>
            <a:off x="169333" y="898525"/>
            <a:ext cx="11861800" cy="5443538"/>
          </a:xfrm>
          <a:prstGeom prst="rect">
            <a:avLst/>
          </a:prstGeom>
        </p:spPr>
        <p:txBody>
          <a:bodyPr/>
          <a:lstStyle>
            <a:lvl1pPr marL="342900" indent="-342900">
              <a:buClr>
                <a:srgbClr val="E2001A"/>
              </a:buClr>
              <a:buFont typeface="Arial" pitchFamily="34" charset="0"/>
              <a:buChar char="•"/>
              <a:defRPr sz="1500">
                <a:solidFill>
                  <a:schemeClr val="tx1">
                    <a:lumMod val="65000"/>
                    <a:lumOff val="35000"/>
                  </a:schemeClr>
                </a:solidFill>
                <a:latin typeface="Arial" pitchFamily="34" charset="0"/>
                <a:cs typeface="Arial" pitchFamily="34" charset="0"/>
              </a:defRPr>
            </a:lvl1pPr>
            <a:lvl2pPr marL="742950" indent="-285750">
              <a:buClr>
                <a:srgbClr val="E42219"/>
              </a:buClr>
              <a:buFont typeface="Courier New" pitchFamily="49" charset="0"/>
              <a:buChar char="o"/>
              <a:defRPr sz="1500">
                <a:solidFill>
                  <a:schemeClr val="tx1">
                    <a:lumMod val="65000"/>
                    <a:lumOff val="35000"/>
                  </a:schemeClr>
                </a:solidFill>
                <a:latin typeface="Arial" pitchFamily="34" charset="0"/>
                <a:cs typeface="Arial" pitchFamily="34" charset="0"/>
              </a:defRPr>
            </a:lvl2pPr>
            <a:lvl3pPr marL="1143000" indent="-228600">
              <a:buClr>
                <a:srgbClr val="E42219"/>
              </a:buClr>
              <a:buFont typeface="Wingdings" pitchFamily="2" charset="2"/>
              <a:buChar char="§"/>
              <a:defRPr sz="1500">
                <a:solidFill>
                  <a:schemeClr val="tx1">
                    <a:lumMod val="65000"/>
                    <a:lumOff val="35000"/>
                  </a:schemeClr>
                </a:solidFill>
                <a:latin typeface="Arial" pitchFamily="34" charset="0"/>
                <a:cs typeface="Arial" pitchFamily="34" charset="0"/>
              </a:defRPr>
            </a:lvl3pPr>
            <a:lvl4pPr marL="1600200" indent="-228600">
              <a:buClr>
                <a:srgbClr val="E42219"/>
              </a:buClr>
              <a:buFont typeface="Wingdings" pitchFamily="2" charset="2"/>
              <a:buChar char="ü"/>
              <a:defRPr sz="1500">
                <a:solidFill>
                  <a:schemeClr val="tx1">
                    <a:lumMod val="65000"/>
                    <a:lumOff val="35000"/>
                  </a:schemeClr>
                </a:solidFill>
                <a:latin typeface="Arial" pitchFamily="34" charset="0"/>
                <a:cs typeface="Arial" pitchFamily="34" charset="0"/>
              </a:defRPr>
            </a:lvl4pPr>
            <a:lvl5pPr marL="2057400" indent="-228600">
              <a:buClr>
                <a:srgbClr val="E42219"/>
              </a:buClr>
              <a:buFont typeface="Wingdings" pitchFamily="2" charset="2"/>
              <a:buChar char="Ø"/>
              <a:defRPr sz="1500">
                <a:solidFill>
                  <a:schemeClr val="tx1">
                    <a:lumMod val="65000"/>
                    <a:lumOff val="35000"/>
                  </a:schemeClr>
                </a:solidFill>
                <a:latin typeface="Arial" pitchFamily="34" charset="0"/>
                <a:cs typeface="Arial" pitchFamily="34" charset="0"/>
              </a:defRPr>
            </a:lvl5pPr>
            <a:lvl6pPr marL="2514600" indent="-228600">
              <a:buClr>
                <a:srgbClr val="E42219"/>
              </a:buClr>
              <a:buFont typeface="Wingdings" pitchFamily="2" charset="2"/>
              <a:buChar char="v"/>
              <a:defRPr>
                <a:solidFill>
                  <a:schemeClr val="tx1">
                    <a:lumMod val="65000"/>
                    <a:lumOff val="35000"/>
                  </a:schemeClr>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it-IT" dirty="0"/>
          </a:p>
        </p:txBody>
      </p:sp>
      <p:sp>
        <p:nvSpPr>
          <p:cNvPr id="7" name="Segnaposto data 7"/>
          <p:cNvSpPr>
            <a:spLocks noGrp="1"/>
          </p:cNvSpPr>
          <p:nvPr>
            <p:ph type="dt" sz="half" idx="2"/>
          </p:nvPr>
        </p:nvSpPr>
        <p:spPr>
          <a:xfrm>
            <a:off x="169333" y="6462713"/>
            <a:ext cx="1973792" cy="396000"/>
          </a:xfrm>
          <a:prstGeom prst="rect">
            <a:avLst/>
          </a:prstGeom>
        </p:spPr>
        <p:txBody>
          <a:bodyPr vert="horz" lIns="0" tIns="45720" rIns="0" bIns="45720" rtlCol="0" anchor="ctr"/>
          <a:lstStyle>
            <a:lvl1pPr algn="l">
              <a:defRPr sz="1000" smtClean="0">
                <a:solidFill>
                  <a:schemeClr val="bg1"/>
                </a:solidFill>
                <a:latin typeface="Arial" pitchFamily="34" charset="0"/>
                <a:ea typeface="ＭＳ Ｐゴシック" pitchFamily="34" charset="-128"/>
                <a:cs typeface="Arial" pitchFamily="34" charset="0"/>
              </a:defRPr>
            </a:lvl1pPr>
          </a:lstStyle>
          <a:p>
            <a:pPr>
              <a:defRPr/>
            </a:pPr>
            <a:endParaRPr lang="it-IT" dirty="0"/>
          </a:p>
        </p:txBody>
      </p:sp>
      <p:sp>
        <p:nvSpPr>
          <p:cNvPr id="9" name="Segnaposto piè di pagina 13"/>
          <p:cNvSpPr>
            <a:spLocks noGrp="1"/>
          </p:cNvSpPr>
          <p:nvPr>
            <p:ph type="ftr" sz="quarter" idx="3"/>
          </p:nvPr>
        </p:nvSpPr>
        <p:spPr>
          <a:xfrm>
            <a:off x="2192866" y="6462000"/>
            <a:ext cx="9370484" cy="396000"/>
          </a:xfrm>
          <a:prstGeom prst="rect">
            <a:avLst/>
          </a:prstGeom>
        </p:spPr>
        <p:txBody>
          <a:bodyPr vert="horz" lIns="91440" tIns="45720" rIns="91440" bIns="45720" rtlCol="0" anchor="ctr"/>
          <a:lstStyle>
            <a:lvl1pPr algn="l">
              <a:defRPr sz="1000" smtClean="0">
                <a:solidFill>
                  <a:schemeClr val="bg1"/>
                </a:solidFill>
                <a:latin typeface="Arial" pitchFamily="34" charset="0"/>
                <a:ea typeface="ＭＳ Ｐゴシック" pitchFamily="34" charset="-128"/>
                <a:cs typeface="Arial" pitchFamily="34" charset="0"/>
              </a:defRPr>
            </a:lvl1pPr>
          </a:lstStyle>
          <a:p>
            <a:pPr>
              <a:defRPr/>
            </a:pPr>
            <a:r>
              <a:rPr lang="en-US"/>
              <a:t>M. Frignani - Opportunities and benefits of ALFRED - The final conference of the PRO ALFRED Project, Oct. 22-23, 2020</a:t>
            </a:r>
            <a:endParaRPr lang="it-IT" dirty="0"/>
          </a:p>
        </p:txBody>
      </p:sp>
      <p:sp>
        <p:nvSpPr>
          <p:cNvPr id="10" name="Title 1"/>
          <p:cNvSpPr>
            <a:spLocks noGrp="1"/>
          </p:cNvSpPr>
          <p:nvPr>
            <p:ph type="ctrTitle"/>
          </p:nvPr>
        </p:nvSpPr>
        <p:spPr>
          <a:xfrm>
            <a:off x="2364317" y="120016"/>
            <a:ext cx="9666816" cy="324000"/>
          </a:xfrm>
          <a:prstGeom prst="rect">
            <a:avLst/>
          </a:prstGeom>
        </p:spPr>
        <p:txBody>
          <a:bodyPr lIns="0" tIns="0" rIns="0" anchor="t" anchorCtr="0"/>
          <a:lstStyle>
            <a:lvl1pPr algn="l">
              <a:defRPr sz="2200" b="1">
                <a:solidFill>
                  <a:srgbClr val="005BA0"/>
                </a:solidFill>
                <a:latin typeface="Arial" pitchFamily="34" charset="0"/>
                <a:cs typeface="Arial" pitchFamily="34" charset="0"/>
              </a:defRPr>
            </a:lvl1pPr>
          </a:lstStyle>
          <a:p>
            <a:r>
              <a:rPr lang="en-US" dirty="0"/>
              <a:t>Click to edit Master title style</a:t>
            </a:r>
            <a:endParaRPr lang="it-IT" dirty="0"/>
          </a:p>
        </p:txBody>
      </p:sp>
    </p:spTree>
    <p:extLst>
      <p:ext uri="{BB962C8B-B14F-4D97-AF65-F5344CB8AC3E}">
        <p14:creationId xmlns:p14="http://schemas.microsoft.com/office/powerpoint/2010/main" val="310072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3705" y="620689"/>
            <a:ext cx="8349952" cy="2016224"/>
          </a:xfrm>
          <a:prstGeom prst="rect">
            <a:avLst/>
          </a:prstGeom>
        </p:spPr>
        <p:txBody>
          <a:bodyPr anchor="ctr"/>
          <a:lstStyle>
            <a:lvl1pPr algn="l">
              <a:defRPr sz="6000">
                <a:ln>
                  <a:noFill/>
                </a:ln>
                <a:solidFill>
                  <a:schemeClr val="tx2"/>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1102749" y="4171528"/>
            <a:ext cx="5220000" cy="1921768"/>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0" name="Segnaposto testo 9"/>
          <p:cNvSpPr>
            <a:spLocks noGrp="1"/>
          </p:cNvSpPr>
          <p:nvPr>
            <p:ph type="body" sz="quarter" idx="13" hasCustomPrompt="1"/>
          </p:nvPr>
        </p:nvSpPr>
        <p:spPr>
          <a:xfrm>
            <a:off x="911424" y="2924175"/>
            <a:ext cx="11016000" cy="1066800"/>
          </a:xfrm>
          <a:prstGeom prst="rect">
            <a:avLst/>
          </a:prstGeom>
        </p:spPr>
        <p:txBody>
          <a:bodyPr>
            <a:normAutofit/>
          </a:bodyPr>
          <a:lstStyle>
            <a:lvl1pPr marL="114300" indent="0">
              <a:buNone/>
              <a:defRPr sz="2800">
                <a:solidFill>
                  <a:srgbClr val="C00000"/>
                </a:solidFill>
              </a:defRPr>
            </a:lvl1pPr>
          </a:lstStyle>
          <a:p>
            <a:pPr lvl="0"/>
            <a:r>
              <a:rPr lang="it-IT" dirty="0"/>
              <a:t>Fare clic per modificare lo stile del sottotitolo dello schema</a:t>
            </a:r>
            <a:endParaRPr lang="en-US" dirty="0"/>
          </a:p>
        </p:txBody>
      </p:sp>
      <p:sp>
        <p:nvSpPr>
          <p:cNvPr id="11"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2"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10800" y="116632"/>
            <a:ext cx="7056000" cy="1143000"/>
          </a:xfrm>
          <a:prstGeom prst="rect">
            <a:avLst/>
          </a:prstGeom>
        </p:spPr>
        <p:txBody>
          <a:bodyPr/>
          <a:lstStyle/>
          <a:p>
            <a:r>
              <a:rPr lang="it-IT"/>
              <a:t>Fare clic per modificare lo stile del titolo</a:t>
            </a:r>
            <a:endParaRPr lang="en-US"/>
          </a:p>
        </p:txBody>
      </p:sp>
      <p:sp>
        <p:nvSpPr>
          <p:cNvPr id="3" name="Content Placeholder 2"/>
          <p:cNvSpPr>
            <a:spLocks noGrp="1"/>
          </p:cNvSpPr>
          <p:nvPr>
            <p:ph idx="1"/>
          </p:nvPr>
        </p:nvSpPr>
        <p:spPr>
          <a:xfrm>
            <a:off x="910799" y="1412776"/>
            <a:ext cx="11138400" cy="4800600"/>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1"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59099" y="1700808"/>
            <a:ext cx="10989567" cy="1224136"/>
          </a:xfrm>
          <a:prstGeom prst="rect">
            <a:avLst/>
          </a:prstGeom>
        </p:spPr>
        <p:txBody>
          <a:bodyPr anchor="t"/>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1103447" y="2996952"/>
            <a:ext cx="5420948" cy="2592288"/>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8"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9"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0800" y="116632"/>
            <a:ext cx="7056000" cy="1143000"/>
          </a:xfrm>
          <a:prstGeom prst="rect">
            <a:avLst/>
          </a:prstGeom>
        </p:spPr>
        <p:txBody>
          <a:bodyPr/>
          <a:lstStyle/>
          <a:p>
            <a:r>
              <a:rPr lang="it-IT"/>
              <a:t>Fare clic per modificare lo stile del titolo</a:t>
            </a:r>
            <a:endParaRPr lang="en-US"/>
          </a:p>
        </p:txBody>
      </p:sp>
      <p:sp>
        <p:nvSpPr>
          <p:cNvPr id="3" name="Content Placeholder 2"/>
          <p:cNvSpPr>
            <a:spLocks noGrp="1"/>
          </p:cNvSpPr>
          <p:nvPr>
            <p:ph sz="half" idx="1"/>
          </p:nvPr>
        </p:nvSpPr>
        <p:spPr>
          <a:xfrm>
            <a:off x="910800" y="1411200"/>
            <a:ext cx="5320800" cy="480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728400" y="1411200"/>
            <a:ext cx="5320800" cy="480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0"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0800" y="116632"/>
            <a:ext cx="7056000" cy="1143000"/>
          </a:xfrm>
          <a:prstGeom prst="rect">
            <a:avLst/>
          </a:prstGeom>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910800" y="1411200"/>
            <a:ext cx="53208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910800" y="2052000"/>
            <a:ext cx="5320800" cy="41616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728400" y="1411200"/>
            <a:ext cx="53208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728400" y="2052000"/>
            <a:ext cx="5320800" cy="41616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lide Number Placeholder 5"/>
          <p:cNvSpPr>
            <a:spLocks noGrp="1"/>
          </p:cNvSpPr>
          <p:nvPr>
            <p:ph type="sldNum" sz="quarter" idx="10"/>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2" name="Footer Placeholder 4"/>
          <p:cNvSpPr>
            <a:spLocks noGrp="1"/>
          </p:cNvSpPr>
          <p:nvPr>
            <p:ph type="ftr" sz="quarter" idx="11"/>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05408" y="5085184"/>
            <a:ext cx="10363200" cy="594360"/>
          </a:xfrm>
          <a:prstGeom prst="rect">
            <a:avLst/>
          </a:prstGeom>
        </p:spPr>
        <p:txBody>
          <a:bodyPr anchor="b"/>
          <a:lstStyle>
            <a:lvl1pPr algn="ctr">
              <a:defRPr sz="2200" b="1"/>
            </a:lvl1pPr>
          </a:lstStyle>
          <a:p>
            <a:r>
              <a:rPr lang="it-IT"/>
              <a:t>Fare clic per modificare lo stile del titolo</a:t>
            </a:r>
            <a:endParaRPr lang="en-US" dirty="0"/>
          </a:p>
        </p:txBody>
      </p:sp>
      <p:sp>
        <p:nvSpPr>
          <p:cNvPr id="4" name="Text Placeholder 3"/>
          <p:cNvSpPr>
            <a:spLocks noGrp="1"/>
          </p:cNvSpPr>
          <p:nvPr>
            <p:ph type="body" sz="half" idx="2"/>
          </p:nvPr>
        </p:nvSpPr>
        <p:spPr>
          <a:xfrm>
            <a:off x="1205410" y="5685640"/>
            <a:ext cx="103632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Content Placeholder 8"/>
          <p:cNvSpPr>
            <a:spLocks noGrp="1"/>
          </p:cNvSpPr>
          <p:nvPr>
            <p:ph sz="quarter" idx="13"/>
          </p:nvPr>
        </p:nvSpPr>
        <p:spPr>
          <a:xfrm>
            <a:off x="1199456" y="116632"/>
            <a:ext cx="10363200" cy="4942840"/>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1"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05408" y="5085184"/>
            <a:ext cx="10363200" cy="594626"/>
          </a:xfrm>
          <a:prstGeom prst="rect">
            <a:avLst/>
          </a:prstGeom>
        </p:spPr>
        <p:txBody>
          <a:bodyPr anchor="b"/>
          <a:lstStyle>
            <a:lvl1pPr algn="ctr">
              <a:defRPr sz="2200" b="1">
                <a:ln>
                  <a:noFill/>
                </a:ln>
                <a:solidFill>
                  <a:schemeClr val="tx2"/>
                </a:solidFill>
              </a:defRPr>
            </a:lvl1pPr>
          </a:lstStyle>
          <a:p>
            <a:r>
              <a:rPr lang="it-IT"/>
              <a:t>Fare clic per modificare lo stile del titolo</a:t>
            </a:r>
            <a:endParaRPr lang="en-US" dirty="0"/>
          </a:p>
        </p:txBody>
      </p:sp>
      <p:sp>
        <p:nvSpPr>
          <p:cNvPr id="3" name="Picture Placeholder 2"/>
          <p:cNvSpPr>
            <a:spLocks noGrp="1"/>
          </p:cNvSpPr>
          <p:nvPr>
            <p:ph type="pic" idx="1"/>
          </p:nvPr>
        </p:nvSpPr>
        <p:spPr>
          <a:xfrm>
            <a:off x="914400" y="30832"/>
            <a:ext cx="11277600" cy="50543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05408" y="5685906"/>
            <a:ext cx="103632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2"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13"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910800" y="116632"/>
            <a:ext cx="7056000" cy="1143000"/>
          </a:xfrm>
          <a:prstGeom prst="rect">
            <a:avLst/>
          </a:prstGeom>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a:xfrm>
            <a:off x="910800" y="1412776"/>
            <a:ext cx="11138400" cy="4800600"/>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9"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rgbClr val="FFFFFF"/>
            </a:gs>
            <a:gs pos="15000">
              <a:schemeClr val="bg1">
                <a:lumMod val="95000"/>
              </a:schemeClr>
            </a:gs>
            <a:gs pos="69000">
              <a:schemeClr val="bg1">
                <a:shade val="100000"/>
                <a:satMod val="115000"/>
              </a:schemeClr>
            </a:gs>
            <a:gs pos="100000">
              <a:schemeClr val="bg1">
                <a:shade val="70000"/>
                <a:satMod val="130000"/>
              </a:schemeClr>
            </a:gs>
          </a:gsLst>
          <a:lin ang="5400000" scaled="1"/>
          <a:tileRect/>
        </a:gradFill>
        <a:effectLst/>
      </p:bgPr>
    </p:bg>
    <p:spTree>
      <p:nvGrpSpPr>
        <p:cNvPr id="1" name=""/>
        <p:cNvGrpSpPr/>
        <p:nvPr/>
      </p:nvGrpSpPr>
      <p:grpSpPr>
        <a:xfrm>
          <a:off x="0" y="0"/>
          <a:ext cx="0" cy="0"/>
          <a:chOff x="0" y="0"/>
          <a:chExt cx="0" cy="0"/>
        </a:xfrm>
      </p:grpSpPr>
      <p:pic>
        <p:nvPicPr>
          <p:cNvPr id="43" name="Immagine 42" descr="Immagine che contiene disegnando&#10;&#10;Descrizione generata automaticamente">
            <a:extLst>
              <a:ext uri="{FF2B5EF4-FFF2-40B4-BE49-F238E27FC236}">
                <a16:creationId xmlns:a16="http://schemas.microsoft.com/office/drawing/2014/main" id="{9FA5FDD7-B205-422C-9F12-0495925BDC1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256"/>
            <a:ext cx="12192000" cy="6837487"/>
          </a:xfrm>
          <a:prstGeom prst="rect">
            <a:avLst/>
          </a:prstGeom>
        </p:spPr>
      </p:pic>
      <p:sp>
        <p:nvSpPr>
          <p:cNvPr id="2" name="Title Placeholder 1"/>
          <p:cNvSpPr>
            <a:spLocks noGrp="1"/>
          </p:cNvSpPr>
          <p:nvPr>
            <p:ph type="title"/>
          </p:nvPr>
        </p:nvSpPr>
        <p:spPr>
          <a:xfrm>
            <a:off x="911425" y="116632"/>
            <a:ext cx="7056784" cy="1143000"/>
          </a:xfrm>
          <a:prstGeom prst="rect">
            <a:avLst/>
          </a:prstGeom>
        </p:spPr>
        <p:txBody>
          <a:bodyPr vert="horz" lIns="91440" tIns="45720" rIns="91440" bIns="45720" rtlCol="0" anchor="ctr">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911424" y="1412776"/>
            <a:ext cx="11137237" cy="4800600"/>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11375717" y="6417136"/>
            <a:ext cx="731520" cy="396240"/>
          </a:xfrm>
          <a:prstGeom prst="rect">
            <a:avLst/>
          </a:prstGeom>
          <a:ln w="19050">
            <a:noFill/>
          </a:ln>
        </p:spPr>
        <p:txBody>
          <a:bodyPr vert="horz" lIns="0" tIns="0" rIns="0" bIns="0" rtlCol="0" anchor="ctr"/>
          <a:lstStyle>
            <a:lvl1pPr algn="ctr">
              <a:defRPr sz="1200" b="1">
                <a:solidFill>
                  <a:srgbClr val="FFFFFF"/>
                </a:solidFill>
              </a:defRPr>
            </a:lvl1pPr>
          </a:lstStyle>
          <a:p>
            <a:pPr algn="r"/>
            <a:fld id="{256D3EEF-DE4E-429D-8EC4-DDC531AFF587}" type="slidenum">
              <a:rPr lang="it-IT" smtClean="0"/>
              <a:pPr algn="r"/>
              <a:t>‹N›</a:t>
            </a:fld>
            <a:endParaRPr lang="it-IT"/>
          </a:p>
        </p:txBody>
      </p:sp>
      <p:sp>
        <p:nvSpPr>
          <p:cNvPr id="38" name="Footer Placeholder 4"/>
          <p:cNvSpPr>
            <a:spLocks noGrp="1"/>
          </p:cNvSpPr>
          <p:nvPr>
            <p:ph type="ftr" sz="quarter" idx="3"/>
          </p:nvPr>
        </p:nvSpPr>
        <p:spPr>
          <a:xfrm>
            <a:off x="1153648" y="6405144"/>
            <a:ext cx="8782781" cy="365760"/>
          </a:xfrm>
          <a:prstGeom prst="rect">
            <a:avLst/>
          </a:prstGeom>
        </p:spPr>
        <p:txBody>
          <a:bodyPr anchor="ctr"/>
          <a:lstStyle>
            <a:lvl1pPr>
              <a:defRPr sz="1100"/>
            </a:lvl1p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pic>
        <p:nvPicPr>
          <p:cNvPr id="47" name="Immagine 46" descr="Immagine che contiene segnale, disegnando&#10;&#10;Descrizione generata automaticamente">
            <a:extLst>
              <a:ext uri="{FF2B5EF4-FFF2-40B4-BE49-F238E27FC236}">
                <a16:creationId xmlns:a16="http://schemas.microsoft.com/office/drawing/2014/main" id="{CD9B1F5B-DDD4-4CF4-81F4-64BE0F89562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8208" y="272397"/>
            <a:ext cx="2072820" cy="1012024"/>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83" r:id="rId2"/>
    <p:sldLayoutId id="2147483684" r:id="rId3"/>
    <p:sldLayoutId id="2147483685" r:id="rId4"/>
    <p:sldLayoutId id="2147483686" r:id="rId5"/>
    <p:sldLayoutId id="2147483687" r:id="rId6"/>
    <p:sldLayoutId id="2147483690" r:id="rId7"/>
    <p:sldLayoutId id="2147483691" r:id="rId8"/>
    <p:sldLayoutId id="2147483692" r:id="rId9"/>
    <p:sldLayoutId id="2147483693" r:id="rId10"/>
    <p:sldLayoutId id="2147483696" r:id="rId11"/>
  </p:sldLayoutIdLst>
  <p:hf hdr="0" dt="0"/>
  <p:txStyles>
    <p:titleStyle>
      <a:lvl1pPr algn="l" defTabSz="914400" rtl="0" eaLnBrk="1" latinLnBrk="0" hangingPunct="1">
        <a:spcBef>
          <a:spcPct val="0"/>
        </a:spcBef>
        <a:buNone/>
        <a:defRPr sz="3600" b="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e.frignani@ann.ansaldoenergia.com" TargetMode="External"/><Relationship Id="rId2" Type="http://schemas.openxmlformats.org/officeDocument/2006/relationships/hyperlink" Target="http://www.ansaldonucleare.i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jpg"/><Relationship Id="rId12" Type="http://schemas.openxmlformats.org/officeDocument/2006/relationships/image" Target="../media/image37.png"/><Relationship Id="rId17" Type="http://schemas.openxmlformats.org/officeDocument/2006/relationships/image" Target="../media/image42.jpeg"/><Relationship Id="rId25" Type="http://schemas.openxmlformats.org/officeDocument/2006/relationships/image" Target="../media/image50.png"/><Relationship Id="rId2" Type="http://schemas.openxmlformats.org/officeDocument/2006/relationships/image" Target="../media/image27.jpeg"/><Relationship Id="rId16" Type="http://schemas.openxmlformats.org/officeDocument/2006/relationships/image" Target="../media/image41.png"/><Relationship Id="rId20" Type="http://schemas.openxmlformats.org/officeDocument/2006/relationships/image" Target="../media/image45.jp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jpe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g"/><Relationship Id="rId27" Type="http://schemas.openxmlformats.org/officeDocument/2006/relationships/image" Target="../media/image5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ctrTitle"/>
          </p:nvPr>
        </p:nvSpPr>
        <p:spPr>
          <a:xfrm>
            <a:off x="839417" y="692696"/>
            <a:ext cx="11352584" cy="2016224"/>
          </a:xfrm>
        </p:spPr>
        <p:txBody>
          <a:bodyPr/>
          <a:lstStyle/>
          <a:p>
            <a:r>
              <a:rPr lang="en-US" dirty="0"/>
              <a:t>Opportunities and </a:t>
            </a:r>
            <a:br>
              <a:rPr lang="en-US" dirty="0"/>
            </a:br>
            <a:r>
              <a:rPr lang="en-US" dirty="0"/>
              <a:t>benefits of the ALFRED demonstrator</a:t>
            </a:r>
            <a:endParaRPr lang="it-IT" dirty="0"/>
          </a:p>
        </p:txBody>
      </p:sp>
      <p:sp>
        <p:nvSpPr>
          <p:cNvPr id="14" name="Segnaposto testo 13"/>
          <p:cNvSpPr>
            <a:spLocks noGrp="1"/>
          </p:cNvSpPr>
          <p:nvPr>
            <p:ph type="body" sz="quarter" idx="13"/>
          </p:nvPr>
        </p:nvSpPr>
        <p:spPr/>
        <p:txBody>
          <a:bodyPr/>
          <a:lstStyle/>
          <a:p>
            <a:r>
              <a:rPr lang="en-US" dirty="0"/>
              <a:t>ALFRED Research Infrastructure: Looking ahead</a:t>
            </a:r>
          </a:p>
          <a:p>
            <a:r>
              <a:rPr lang="en-US" dirty="0"/>
              <a:t>October 22-23, 2020</a:t>
            </a:r>
          </a:p>
        </p:txBody>
      </p:sp>
      <p:graphicFrame>
        <p:nvGraphicFramePr>
          <p:cNvPr id="8" name="Tabella 7">
            <a:extLst>
              <a:ext uri="{FF2B5EF4-FFF2-40B4-BE49-F238E27FC236}">
                <a16:creationId xmlns:a16="http://schemas.microsoft.com/office/drawing/2014/main" id="{8DC0FC34-D63B-48D5-862C-5E69EBBA1E68}"/>
              </a:ext>
            </a:extLst>
          </p:cNvPr>
          <p:cNvGraphicFramePr>
            <a:graphicFrameLocks noGrp="1"/>
          </p:cNvGraphicFramePr>
          <p:nvPr>
            <p:extLst>
              <p:ext uri="{D42A27DB-BD31-4B8C-83A1-F6EECF244321}">
                <p14:modId xmlns:p14="http://schemas.microsoft.com/office/powerpoint/2010/main" val="366964484"/>
              </p:ext>
            </p:extLst>
          </p:nvPr>
        </p:nvGraphicFramePr>
        <p:xfrm>
          <a:off x="1032502" y="4408512"/>
          <a:ext cx="7931986" cy="1828800"/>
        </p:xfrm>
        <a:graphic>
          <a:graphicData uri="http://schemas.openxmlformats.org/drawingml/2006/table">
            <a:tbl>
              <a:tblPr firstRow="1" bandRow="1">
                <a:tableStyleId>{2D5ABB26-0587-4C30-8999-92F81FD0307C}</a:tableStyleId>
              </a:tblPr>
              <a:tblGrid>
                <a:gridCol w="2315362">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304158">
                <a:tc>
                  <a:txBody>
                    <a:bodyPr/>
                    <a:lstStyle/>
                    <a:p>
                      <a:endParaRPr lang="it-IT" sz="1600" dirty="0">
                        <a:solidFill>
                          <a:schemeClr val="bg1">
                            <a:lumMod val="50000"/>
                          </a:schemeClr>
                        </a:solidFill>
                      </a:endParaRPr>
                    </a:p>
                  </a:txBody>
                  <a:tcPr>
                    <a:lnR w="12700" cap="flat" cmpd="sng" algn="ctr">
                      <a:solidFill>
                        <a:schemeClr val="tx2"/>
                      </a:solidFill>
                      <a:prstDash val="solid"/>
                      <a:round/>
                      <a:headEnd type="none" w="med" len="med"/>
                      <a:tailEnd type="none" w="med" len="med"/>
                    </a:lnR>
                  </a:tcPr>
                </a:tc>
                <a:tc>
                  <a:txBody>
                    <a:bodyPr/>
                    <a:lstStyle/>
                    <a:p>
                      <a:r>
                        <a:rPr lang="it-IT" sz="2000" b="0" dirty="0">
                          <a:solidFill>
                            <a:schemeClr val="bg1">
                              <a:lumMod val="50000"/>
                            </a:schemeClr>
                          </a:solidFill>
                        </a:rPr>
                        <a:t>Michele Frignani</a:t>
                      </a:r>
                      <a:endParaRPr lang="it-IT" sz="1800" b="0" dirty="0">
                        <a:solidFill>
                          <a:schemeClr val="bg1">
                            <a:lumMod val="50000"/>
                          </a:schemeClr>
                        </a:solidFill>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0"/>
                  </a:ext>
                </a:extLst>
              </a:tr>
              <a:tr h="485433">
                <a:tc>
                  <a:txBody>
                    <a:bodyPr/>
                    <a:lstStyle/>
                    <a:p>
                      <a:endParaRPr lang="it-IT" sz="1400" dirty="0">
                        <a:solidFill>
                          <a:schemeClr val="bg1">
                            <a:lumMod val="50000"/>
                          </a:schemeClr>
                        </a:solidFill>
                      </a:endParaRPr>
                    </a:p>
                  </a:txBody>
                  <a:tcPr>
                    <a:lnR w="12700" cap="flat" cmpd="sng" algn="ctr">
                      <a:solidFill>
                        <a:schemeClr val="tx2"/>
                      </a:solidFill>
                      <a:prstDash val="solid"/>
                      <a:round/>
                      <a:headEnd type="none" w="med" len="med"/>
                      <a:tailEnd type="none" w="med" len="med"/>
                    </a:lnR>
                  </a:tcPr>
                </a:tc>
                <a:tc>
                  <a:txBody>
                    <a:bodyPr/>
                    <a:lstStyle/>
                    <a:p>
                      <a:r>
                        <a:rPr lang="it-IT" sz="1400" dirty="0" err="1">
                          <a:solidFill>
                            <a:schemeClr val="bg1">
                              <a:lumMod val="50000"/>
                            </a:schemeClr>
                          </a:solidFill>
                        </a:rPr>
                        <a:t>Tendering</a:t>
                      </a:r>
                      <a:r>
                        <a:rPr lang="it-IT" sz="1400" dirty="0">
                          <a:solidFill>
                            <a:schemeClr val="bg1">
                              <a:lumMod val="50000"/>
                            </a:schemeClr>
                          </a:solidFill>
                        </a:rPr>
                        <a:t> and Technical Integration – Head of Unit</a:t>
                      </a:r>
                      <a:endParaRPr lang="it-IT" sz="1400" baseline="0" dirty="0">
                        <a:solidFill>
                          <a:schemeClr val="bg1">
                            <a:lumMod val="50000"/>
                          </a:schemeClr>
                        </a:solidFill>
                      </a:endParaRPr>
                    </a:p>
                    <a:p>
                      <a:r>
                        <a:rPr lang="it-IT" sz="1400" baseline="0" dirty="0" err="1">
                          <a:solidFill>
                            <a:schemeClr val="bg1">
                              <a:lumMod val="50000"/>
                            </a:schemeClr>
                          </a:solidFill>
                        </a:rPr>
                        <a:t>Member</a:t>
                      </a:r>
                      <a:r>
                        <a:rPr lang="it-IT" sz="1400" baseline="0" dirty="0">
                          <a:solidFill>
                            <a:schemeClr val="bg1">
                              <a:lumMod val="50000"/>
                            </a:schemeClr>
                          </a:solidFill>
                        </a:rPr>
                        <a:t> of Expert Board, FALCON </a:t>
                      </a:r>
                      <a:r>
                        <a:rPr lang="it-IT" sz="1400" baseline="0" dirty="0" err="1">
                          <a:solidFill>
                            <a:schemeClr val="bg1">
                              <a:lumMod val="50000"/>
                            </a:schemeClr>
                          </a:solidFill>
                        </a:rPr>
                        <a:t>Consortium</a:t>
                      </a:r>
                      <a:endParaRPr lang="it-IT" sz="1400" dirty="0">
                        <a:solidFill>
                          <a:schemeClr val="bg1">
                            <a:lumMod val="50000"/>
                          </a:schemeClr>
                        </a:solidFill>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1"/>
                  </a:ext>
                </a:extLst>
              </a:tr>
              <a:tr h="144016">
                <a:tc>
                  <a:txBody>
                    <a:bodyPr/>
                    <a:lstStyle/>
                    <a:p>
                      <a:pPr algn="ctr"/>
                      <a:r>
                        <a:rPr lang="it-IT" sz="1400" dirty="0">
                          <a:solidFill>
                            <a:schemeClr val="bg1">
                              <a:lumMod val="50000"/>
                            </a:schemeClr>
                          </a:solidFill>
                        </a:rPr>
                        <a:t>Corso F. M. Perrone, 25</a:t>
                      </a:r>
                    </a:p>
                  </a:txBody>
                  <a:tcPr>
                    <a:lnR w="12700" cap="flat" cmpd="sng" algn="ctr">
                      <a:solidFill>
                        <a:schemeClr val="tx2"/>
                      </a:solidFill>
                      <a:prstDash val="solid"/>
                      <a:round/>
                      <a:headEnd type="none" w="med" len="med"/>
                      <a:tailEnd type="none" w="med" len="med"/>
                    </a:lnR>
                  </a:tcPr>
                </a:tc>
                <a:tc>
                  <a:txBody>
                    <a:bodyPr/>
                    <a:lstStyle/>
                    <a:p>
                      <a:endParaRPr lang="it-IT" sz="1400" dirty="0">
                        <a:solidFill>
                          <a:schemeClr val="bg1">
                            <a:lumMod val="50000"/>
                          </a:schemeClr>
                        </a:solidFill>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2"/>
                  </a:ext>
                </a:extLst>
              </a:tr>
              <a:tr h="300069">
                <a:tc>
                  <a:txBody>
                    <a:bodyPr/>
                    <a:lstStyle/>
                    <a:p>
                      <a:pPr algn="ctr"/>
                      <a:r>
                        <a:rPr lang="it-IT" sz="1400" dirty="0">
                          <a:solidFill>
                            <a:schemeClr val="bg1">
                              <a:lumMod val="50000"/>
                            </a:schemeClr>
                          </a:solidFill>
                        </a:rPr>
                        <a:t>16152 Genoa – </a:t>
                      </a:r>
                      <a:r>
                        <a:rPr lang="it-IT" sz="1400" dirty="0" err="1">
                          <a:solidFill>
                            <a:schemeClr val="bg1">
                              <a:lumMod val="50000"/>
                            </a:schemeClr>
                          </a:solidFill>
                        </a:rPr>
                        <a:t>Italy</a:t>
                      </a:r>
                      <a:endParaRPr lang="it-IT" sz="1400" dirty="0">
                        <a:solidFill>
                          <a:schemeClr val="bg1">
                            <a:lumMod val="50000"/>
                          </a:schemeClr>
                        </a:solidFill>
                      </a:endParaRPr>
                    </a:p>
                  </a:txBody>
                  <a:tcPr>
                    <a:lnR w="12700" cap="flat" cmpd="sng" algn="ctr">
                      <a:solidFill>
                        <a:schemeClr val="tx2"/>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a:solidFill>
                            <a:schemeClr val="bg1">
                              <a:lumMod val="50000"/>
                            </a:schemeClr>
                          </a:solidFill>
                        </a:rPr>
                        <a:t>Phone:</a:t>
                      </a:r>
                      <a:r>
                        <a:rPr lang="it-IT" sz="1400" baseline="0" dirty="0">
                          <a:solidFill>
                            <a:schemeClr val="bg1">
                              <a:lumMod val="50000"/>
                            </a:schemeClr>
                          </a:solidFill>
                        </a:rPr>
                        <a:t> +39 010 655 8094</a:t>
                      </a:r>
                      <a:endParaRPr lang="it-IT" sz="1400" dirty="0">
                        <a:solidFill>
                          <a:schemeClr val="bg1">
                            <a:lumMod val="50000"/>
                          </a:schemeClr>
                        </a:solidFill>
                      </a:endParaRP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3"/>
                  </a:ext>
                </a:extLst>
              </a:tr>
              <a:tr h="304158">
                <a:tc>
                  <a:txBody>
                    <a:bodyPr/>
                    <a:lstStyle/>
                    <a:p>
                      <a:pPr algn="ctr"/>
                      <a:r>
                        <a:rPr lang="it-IT" sz="1400" dirty="0">
                          <a:hlinkClick r:id="rId2"/>
                        </a:rPr>
                        <a:t>www.ansaldonucleare.it</a:t>
                      </a:r>
                      <a:endParaRPr lang="it-IT" sz="1400" dirty="0"/>
                    </a:p>
                  </a:txBody>
                  <a:tcPr>
                    <a:lnR w="12700" cap="flat" cmpd="sng" algn="ctr">
                      <a:solidFill>
                        <a:schemeClr val="tx2"/>
                      </a:solidFill>
                      <a:prstDash val="solid"/>
                      <a:round/>
                      <a:headEnd type="none" w="med" len="med"/>
                      <a:tailEnd type="none" w="med" len="med"/>
                    </a:lnR>
                  </a:tcPr>
                </a:tc>
                <a:tc>
                  <a:txBody>
                    <a:bodyPr/>
                    <a:lstStyle/>
                    <a:p>
                      <a:r>
                        <a:rPr lang="it-IT" sz="1400" dirty="0">
                          <a:hlinkClick r:id="rId3"/>
                        </a:rPr>
                        <a:t>michele.frignani@ann.ansaldoenergia.com</a:t>
                      </a:r>
                      <a:r>
                        <a:rPr lang="it-IT" sz="1400" baseline="0" dirty="0"/>
                        <a:t> </a:t>
                      </a:r>
                      <a:endParaRPr lang="it-IT" sz="1400" dirty="0"/>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pic>
        <p:nvPicPr>
          <p:cNvPr id="9" name="Immagine 8">
            <a:extLst>
              <a:ext uri="{FF2B5EF4-FFF2-40B4-BE49-F238E27FC236}">
                <a16:creationId xmlns:a16="http://schemas.microsoft.com/office/drawing/2014/main" id="{783826CB-3103-497D-8CF2-11ACAE5EBA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421211"/>
            <a:ext cx="2016224" cy="868974"/>
          </a:xfrm>
          <a:prstGeom prst="rect">
            <a:avLst/>
          </a:prstGeom>
        </p:spPr>
      </p:pic>
      <p:sp>
        <p:nvSpPr>
          <p:cNvPr id="11" name="Segnaposto numero diapositiva 10">
            <a:extLst>
              <a:ext uri="{FF2B5EF4-FFF2-40B4-BE49-F238E27FC236}">
                <a16:creationId xmlns:a16="http://schemas.microsoft.com/office/drawing/2014/main" id="{7DF24BEB-9642-46E7-9D05-163C12A97ED3}"/>
              </a:ext>
            </a:extLst>
          </p:cNvPr>
          <p:cNvSpPr>
            <a:spLocks noGrp="1"/>
          </p:cNvSpPr>
          <p:nvPr>
            <p:ph type="sldNum" sz="quarter" idx="4"/>
          </p:nvPr>
        </p:nvSpPr>
        <p:spPr/>
        <p:txBody>
          <a:bodyPr/>
          <a:lstStyle/>
          <a:p>
            <a:pPr algn="r"/>
            <a:fld id="{256D3EEF-DE4E-429D-8EC4-DDC531AFF587}" type="slidenum">
              <a:rPr lang="it-IT" smtClean="0"/>
              <a:pPr algn="r"/>
              <a:t>1</a:t>
            </a:fld>
            <a:endParaRPr lang="it-IT"/>
          </a:p>
        </p:txBody>
      </p:sp>
      <p:sp>
        <p:nvSpPr>
          <p:cNvPr id="2" name="Segnaposto piè di pagina 1">
            <a:extLst>
              <a:ext uri="{FF2B5EF4-FFF2-40B4-BE49-F238E27FC236}">
                <a16:creationId xmlns:a16="http://schemas.microsoft.com/office/drawing/2014/main" id="{DBF578D6-5546-40C8-B580-801860B780B8}"/>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extLst>
      <p:ext uri="{BB962C8B-B14F-4D97-AF65-F5344CB8AC3E}">
        <p14:creationId xmlns:p14="http://schemas.microsoft.com/office/powerpoint/2010/main" val="414621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5896F6-63D4-4FB4-931A-D1CA354CB7F0}"/>
              </a:ext>
            </a:extLst>
          </p:cNvPr>
          <p:cNvSpPr>
            <a:spLocks noGrp="1"/>
          </p:cNvSpPr>
          <p:nvPr>
            <p:ph type="title"/>
          </p:nvPr>
        </p:nvSpPr>
        <p:spPr/>
        <p:txBody>
          <a:bodyPr/>
          <a:lstStyle/>
          <a:p>
            <a:r>
              <a:rPr lang="it-IT" dirty="0"/>
              <a:t>FALCON: A long-lasting </a:t>
            </a:r>
            <a:r>
              <a:rPr lang="it-IT" dirty="0" err="1"/>
              <a:t>collaboration</a:t>
            </a:r>
            <a:r>
              <a:rPr lang="it-IT" dirty="0"/>
              <a:t> </a:t>
            </a:r>
            <a:r>
              <a:rPr lang="it-IT" dirty="0" err="1"/>
              <a:t>endeavor</a:t>
            </a:r>
            <a:endParaRPr lang="it-IT" dirty="0"/>
          </a:p>
        </p:txBody>
      </p:sp>
      <p:sp>
        <p:nvSpPr>
          <p:cNvPr id="4" name="Segnaposto numero diapositiva 3">
            <a:extLst>
              <a:ext uri="{FF2B5EF4-FFF2-40B4-BE49-F238E27FC236}">
                <a16:creationId xmlns:a16="http://schemas.microsoft.com/office/drawing/2014/main" id="{A29968B5-5A1C-4594-B63D-EC8150C1792B}"/>
              </a:ext>
            </a:extLst>
          </p:cNvPr>
          <p:cNvSpPr>
            <a:spLocks noGrp="1"/>
          </p:cNvSpPr>
          <p:nvPr>
            <p:ph type="sldNum" sz="quarter" idx="4"/>
          </p:nvPr>
        </p:nvSpPr>
        <p:spPr/>
        <p:txBody>
          <a:bodyPr/>
          <a:lstStyle/>
          <a:p>
            <a:pPr algn="r"/>
            <a:fld id="{256D3EEF-DE4E-429D-8EC4-DDC531AFF587}" type="slidenum">
              <a:rPr lang="it-IT" smtClean="0"/>
              <a:pPr algn="r"/>
              <a:t>10</a:t>
            </a:fld>
            <a:endParaRPr lang="it-IT"/>
          </a:p>
        </p:txBody>
      </p:sp>
      <p:sp>
        <p:nvSpPr>
          <p:cNvPr id="5" name="Segnaposto piè di pagina 4">
            <a:extLst>
              <a:ext uri="{FF2B5EF4-FFF2-40B4-BE49-F238E27FC236}">
                <a16:creationId xmlns:a16="http://schemas.microsoft.com/office/drawing/2014/main" id="{6D7C8DC1-3AD2-426A-BB0D-8BE04185A7CB}"/>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grpSp>
        <p:nvGrpSpPr>
          <p:cNvPr id="71" name="Gruppo 70">
            <a:extLst>
              <a:ext uri="{FF2B5EF4-FFF2-40B4-BE49-F238E27FC236}">
                <a16:creationId xmlns:a16="http://schemas.microsoft.com/office/drawing/2014/main" id="{06FDB454-FF3D-4347-9BE5-2C17FC31E05C}"/>
              </a:ext>
            </a:extLst>
          </p:cNvPr>
          <p:cNvGrpSpPr/>
          <p:nvPr/>
        </p:nvGrpSpPr>
        <p:grpSpPr>
          <a:xfrm>
            <a:off x="4419096" y="1700808"/>
            <a:ext cx="4143415" cy="4037569"/>
            <a:chOff x="1961711" y="-217745"/>
            <a:chExt cx="7293489" cy="7293489"/>
          </a:xfrm>
        </p:grpSpPr>
        <p:sp>
          <p:nvSpPr>
            <p:cNvPr id="132" name="Arco a tutto sesto 131">
              <a:extLst>
                <a:ext uri="{FF2B5EF4-FFF2-40B4-BE49-F238E27FC236}">
                  <a16:creationId xmlns:a16="http://schemas.microsoft.com/office/drawing/2014/main" id="{E2C0A49F-BF9A-41EF-B7C9-F2D76892C8EE}"/>
                </a:ext>
              </a:extLst>
            </p:cNvPr>
            <p:cNvSpPr/>
            <p:nvPr/>
          </p:nvSpPr>
          <p:spPr>
            <a:xfrm rot="5400000">
              <a:off x="1961711" y="-217745"/>
              <a:ext cx="7293488" cy="7293488"/>
            </a:xfrm>
            <a:prstGeom prst="blockArc">
              <a:avLst>
                <a:gd name="adj1" fmla="val 18900000"/>
                <a:gd name="adj2" fmla="val 2700000"/>
                <a:gd name="adj3" fmla="val 296"/>
              </a:avLst>
            </a:prstGeom>
            <a:noFill/>
            <a:ln w="12700" cap="flat" cmpd="sng" algn="ctr">
              <a:solidFill>
                <a:srgbClr val="4472C4"/>
              </a:solidFill>
              <a:prstDash val="solid"/>
              <a:miter lim="800000"/>
            </a:ln>
            <a:effectLst/>
          </p:spPr>
        </p:sp>
        <p:sp>
          <p:nvSpPr>
            <p:cNvPr id="133" name="Arco a tutto sesto 132">
              <a:extLst>
                <a:ext uri="{FF2B5EF4-FFF2-40B4-BE49-F238E27FC236}">
                  <a16:creationId xmlns:a16="http://schemas.microsoft.com/office/drawing/2014/main" id="{011E5B0D-17C7-49CB-A25C-27C4A215B0CF}"/>
                </a:ext>
              </a:extLst>
            </p:cNvPr>
            <p:cNvSpPr/>
            <p:nvPr/>
          </p:nvSpPr>
          <p:spPr>
            <a:xfrm rot="16200000">
              <a:off x="1961712" y="-217744"/>
              <a:ext cx="7293488" cy="7293488"/>
            </a:xfrm>
            <a:prstGeom prst="blockArc">
              <a:avLst>
                <a:gd name="adj1" fmla="val 18900000"/>
                <a:gd name="adj2" fmla="val 2700000"/>
                <a:gd name="adj3" fmla="val 296"/>
              </a:avLst>
            </a:prstGeom>
            <a:noFill/>
            <a:ln w="12700" cap="flat" cmpd="sng" algn="ctr">
              <a:solidFill>
                <a:srgbClr val="4472C4"/>
              </a:solidFill>
              <a:prstDash val="solid"/>
              <a:miter lim="800000"/>
            </a:ln>
            <a:effectLst/>
          </p:spPr>
        </p:sp>
      </p:grpSp>
      <p:grpSp>
        <p:nvGrpSpPr>
          <p:cNvPr id="72" name="Gruppo 71">
            <a:extLst>
              <a:ext uri="{FF2B5EF4-FFF2-40B4-BE49-F238E27FC236}">
                <a16:creationId xmlns:a16="http://schemas.microsoft.com/office/drawing/2014/main" id="{D963BFEF-C30C-4D63-9D6A-52D4386BFFFB}"/>
              </a:ext>
            </a:extLst>
          </p:cNvPr>
          <p:cNvGrpSpPr/>
          <p:nvPr/>
        </p:nvGrpSpPr>
        <p:grpSpPr>
          <a:xfrm>
            <a:off x="1055440" y="1700808"/>
            <a:ext cx="7507070" cy="4037568"/>
            <a:chOff x="2108581" y="-217744"/>
            <a:chExt cx="13214398" cy="7293488"/>
          </a:xfrm>
        </p:grpSpPr>
        <p:sp>
          <p:nvSpPr>
            <p:cNvPr id="116" name="Arco a tutto sesto 115">
              <a:extLst>
                <a:ext uri="{FF2B5EF4-FFF2-40B4-BE49-F238E27FC236}">
                  <a16:creationId xmlns:a16="http://schemas.microsoft.com/office/drawing/2014/main" id="{F96AE9E5-6253-42E1-BC98-5B95A5EACCD8}"/>
                </a:ext>
              </a:extLst>
            </p:cNvPr>
            <p:cNvSpPr/>
            <p:nvPr/>
          </p:nvSpPr>
          <p:spPr>
            <a:xfrm flipV="1">
              <a:off x="8029491" y="-217744"/>
              <a:ext cx="7293488" cy="7293488"/>
            </a:xfrm>
            <a:prstGeom prst="blockArc">
              <a:avLst>
                <a:gd name="adj1" fmla="val 8100000"/>
                <a:gd name="adj2" fmla="val 13500000"/>
                <a:gd name="adj3" fmla="val 296"/>
              </a:avLst>
            </a:prstGeom>
            <a:noFill/>
            <a:ln w="12700" cap="flat" cmpd="sng" algn="ctr">
              <a:solidFill>
                <a:srgbClr val="ED7D31">
                  <a:hueOff val="0"/>
                  <a:satOff val="0"/>
                  <a:lumOff val="0"/>
                  <a:alphaOff val="0"/>
                </a:srgbClr>
              </a:solidFill>
              <a:prstDash val="solid"/>
              <a:miter lim="800000"/>
            </a:ln>
            <a:effectLst/>
          </p:spPr>
        </p:sp>
        <p:sp>
          <p:nvSpPr>
            <p:cNvPr id="117" name="Figura a mano libera: forma 116">
              <a:extLst>
                <a:ext uri="{FF2B5EF4-FFF2-40B4-BE49-F238E27FC236}">
                  <a16:creationId xmlns:a16="http://schemas.microsoft.com/office/drawing/2014/main" id="{AD347A3B-474E-46FA-AFCF-73F36A6A50EB}"/>
                </a:ext>
              </a:extLst>
            </p:cNvPr>
            <p:cNvSpPr/>
            <p:nvPr/>
          </p:nvSpPr>
          <p:spPr>
            <a:xfrm rot="10800000" flipV="1">
              <a:off x="2108581" y="5122226"/>
              <a:ext cx="6577700" cy="677550"/>
            </a:xfrm>
            <a:custGeom>
              <a:avLst/>
              <a:gdLst>
                <a:gd name="connsiteX0" fmla="*/ 0 w 6577700"/>
                <a:gd name="connsiteY0" fmla="*/ 0 h 677550"/>
                <a:gd name="connsiteX1" fmla="*/ 6577700 w 6577700"/>
                <a:gd name="connsiteY1" fmla="*/ 0 h 677550"/>
                <a:gd name="connsiteX2" fmla="*/ 6577700 w 6577700"/>
                <a:gd name="connsiteY2" fmla="*/ 677550 h 677550"/>
                <a:gd name="connsiteX3" fmla="*/ 0 w 6577700"/>
                <a:gd name="connsiteY3" fmla="*/ 677550 h 677550"/>
                <a:gd name="connsiteX4" fmla="*/ 0 w 657770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7700" h="677550">
                  <a:moveTo>
                    <a:pt x="0" y="0"/>
                  </a:moveTo>
                  <a:lnTo>
                    <a:pt x="6577700" y="0"/>
                  </a:lnTo>
                  <a:lnTo>
                    <a:pt x="6577700" y="677550"/>
                  </a:lnTo>
                  <a:lnTo>
                    <a:pt x="0" y="677550"/>
                  </a:lnTo>
                  <a:lnTo>
                    <a:pt x="0" y="0"/>
                  </a:lnTo>
                  <a:close/>
                </a:path>
              </a:pathLst>
            </a:custGeom>
            <a:solidFill>
              <a:srgbClr val="ED7D31">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900" tIns="88900" rIns="537805" bIns="88900" numCol="1" spcCol="1270" anchor="ctr" anchorCtr="0">
              <a:noAutofit/>
            </a:bodyPr>
            <a:lstStyle/>
            <a:p>
              <a:pPr marL="0" marR="0" lvl="0" indent="0" algn="r" defTabSz="15557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Analysis and E&amp;T</a:t>
              </a:r>
            </a:p>
          </p:txBody>
        </p:sp>
        <p:sp>
          <p:nvSpPr>
            <p:cNvPr id="118" name="Ovale 117">
              <a:extLst>
                <a:ext uri="{FF2B5EF4-FFF2-40B4-BE49-F238E27FC236}">
                  <a16:creationId xmlns:a16="http://schemas.microsoft.com/office/drawing/2014/main" id="{2A5E91CE-578C-4451-9528-5ACCFE4053E4}"/>
                </a:ext>
              </a:extLst>
            </p:cNvPr>
            <p:cNvSpPr/>
            <p:nvPr/>
          </p:nvSpPr>
          <p:spPr>
            <a:xfrm flipV="1">
              <a:off x="8262812" y="5037533"/>
              <a:ext cx="846937" cy="846937"/>
            </a:xfrm>
            <a:prstGeom prst="ellipse">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sp>
        <p:sp>
          <p:nvSpPr>
            <p:cNvPr id="119" name="Figura a mano libera: forma 118">
              <a:extLst>
                <a:ext uri="{FF2B5EF4-FFF2-40B4-BE49-F238E27FC236}">
                  <a16:creationId xmlns:a16="http://schemas.microsoft.com/office/drawing/2014/main" id="{5CBBD1B0-1729-4129-8708-FF43EDC3D2F0}"/>
                </a:ext>
              </a:extLst>
            </p:cNvPr>
            <p:cNvSpPr/>
            <p:nvPr/>
          </p:nvSpPr>
          <p:spPr>
            <a:xfrm rot="10800000" flipV="1">
              <a:off x="2108581" y="4106226"/>
              <a:ext cx="6092187" cy="677550"/>
            </a:xfrm>
            <a:custGeom>
              <a:avLst/>
              <a:gdLst>
                <a:gd name="connsiteX0" fmla="*/ 0 w 6092187"/>
                <a:gd name="connsiteY0" fmla="*/ 0 h 677550"/>
                <a:gd name="connsiteX1" fmla="*/ 6092187 w 6092187"/>
                <a:gd name="connsiteY1" fmla="*/ 0 h 677550"/>
                <a:gd name="connsiteX2" fmla="*/ 6092187 w 6092187"/>
                <a:gd name="connsiteY2" fmla="*/ 677550 h 677550"/>
                <a:gd name="connsiteX3" fmla="*/ 0 w 6092187"/>
                <a:gd name="connsiteY3" fmla="*/ 677550 h 677550"/>
                <a:gd name="connsiteX4" fmla="*/ 0 w 609218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187" h="677550">
                  <a:moveTo>
                    <a:pt x="0" y="0"/>
                  </a:moveTo>
                  <a:lnTo>
                    <a:pt x="6092187" y="0"/>
                  </a:lnTo>
                  <a:lnTo>
                    <a:pt x="6092187" y="677550"/>
                  </a:lnTo>
                  <a:lnTo>
                    <a:pt x="0" y="677550"/>
                  </a:lnTo>
                  <a:lnTo>
                    <a:pt x="0" y="0"/>
                  </a:lnTo>
                  <a:close/>
                </a:path>
              </a:pathLst>
            </a:custGeom>
            <a:solidFill>
              <a:srgbClr val="A5A5A5">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900" tIns="88900" rIns="537805" bIns="88900" numCol="1" spcCol="1270" anchor="ctr" anchorCtr="0">
              <a:noAutofit/>
            </a:bodyPr>
            <a:lstStyle/>
            <a:p>
              <a:pPr marL="0" marR="0" lvl="0" indent="0" algn="r" defTabSz="15557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Balance of Plant optimization</a:t>
              </a:r>
            </a:p>
          </p:txBody>
        </p:sp>
        <p:sp>
          <p:nvSpPr>
            <p:cNvPr id="120" name="Ovale 119">
              <a:extLst>
                <a:ext uri="{FF2B5EF4-FFF2-40B4-BE49-F238E27FC236}">
                  <a16:creationId xmlns:a16="http://schemas.microsoft.com/office/drawing/2014/main" id="{3B2CA4CF-D741-4B18-8D6D-DBB81FA63B81}"/>
                </a:ext>
              </a:extLst>
            </p:cNvPr>
            <p:cNvSpPr/>
            <p:nvPr/>
          </p:nvSpPr>
          <p:spPr>
            <a:xfrm flipV="1">
              <a:off x="7777299" y="4021533"/>
              <a:ext cx="846937" cy="846937"/>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sp>
        <p:sp>
          <p:nvSpPr>
            <p:cNvPr id="121" name="Figura a mano libera: forma 120">
              <a:extLst>
                <a:ext uri="{FF2B5EF4-FFF2-40B4-BE49-F238E27FC236}">
                  <a16:creationId xmlns:a16="http://schemas.microsoft.com/office/drawing/2014/main" id="{81A08577-9460-4FA2-A79F-40562B61A2E2}"/>
                </a:ext>
              </a:extLst>
            </p:cNvPr>
            <p:cNvSpPr/>
            <p:nvPr/>
          </p:nvSpPr>
          <p:spPr>
            <a:xfrm rot="10800000" flipV="1">
              <a:off x="2108581" y="3090226"/>
              <a:ext cx="5943174" cy="677550"/>
            </a:xfrm>
            <a:custGeom>
              <a:avLst/>
              <a:gdLst>
                <a:gd name="connsiteX0" fmla="*/ 0 w 5943174"/>
                <a:gd name="connsiteY0" fmla="*/ 0 h 677550"/>
                <a:gd name="connsiteX1" fmla="*/ 5943174 w 5943174"/>
                <a:gd name="connsiteY1" fmla="*/ 0 h 677550"/>
                <a:gd name="connsiteX2" fmla="*/ 5943174 w 5943174"/>
                <a:gd name="connsiteY2" fmla="*/ 677550 h 677550"/>
                <a:gd name="connsiteX3" fmla="*/ 0 w 5943174"/>
                <a:gd name="connsiteY3" fmla="*/ 677550 h 677550"/>
                <a:gd name="connsiteX4" fmla="*/ 0 w 5943174"/>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74" h="677550">
                  <a:moveTo>
                    <a:pt x="0" y="0"/>
                  </a:moveTo>
                  <a:lnTo>
                    <a:pt x="5943174" y="0"/>
                  </a:lnTo>
                  <a:lnTo>
                    <a:pt x="5943174" y="677550"/>
                  </a:lnTo>
                  <a:lnTo>
                    <a:pt x="0" y="677550"/>
                  </a:lnTo>
                  <a:lnTo>
                    <a:pt x="0" y="0"/>
                  </a:lnTo>
                  <a:close/>
                </a:path>
              </a:pathLst>
            </a:custGeom>
            <a:solidFill>
              <a:srgbClr val="FFC000">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900" tIns="88900" rIns="537805" bIns="88900" numCol="1" spcCol="1270" anchor="ctr" anchorCtr="0">
              <a:noAutofit/>
            </a:bodyPr>
            <a:lstStyle/>
            <a:p>
              <a:pPr marL="0" marR="0" lvl="0" indent="0" algn="r" defTabSz="15557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CFD analysis</a:t>
              </a:r>
            </a:p>
          </p:txBody>
        </p:sp>
        <p:sp>
          <p:nvSpPr>
            <p:cNvPr id="122" name="Ovale 121">
              <a:extLst>
                <a:ext uri="{FF2B5EF4-FFF2-40B4-BE49-F238E27FC236}">
                  <a16:creationId xmlns:a16="http://schemas.microsoft.com/office/drawing/2014/main" id="{038401AB-E4C5-4B72-9BFA-31E1D96A979D}"/>
                </a:ext>
              </a:extLst>
            </p:cNvPr>
            <p:cNvSpPr/>
            <p:nvPr/>
          </p:nvSpPr>
          <p:spPr>
            <a:xfrm flipV="1">
              <a:off x="7628286" y="3005533"/>
              <a:ext cx="846937" cy="846937"/>
            </a:xfrm>
            <a:prstGeom prst="ellipse">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sp>
        <p:sp>
          <p:nvSpPr>
            <p:cNvPr id="123" name="Figura a mano libera: forma 122">
              <a:extLst>
                <a:ext uri="{FF2B5EF4-FFF2-40B4-BE49-F238E27FC236}">
                  <a16:creationId xmlns:a16="http://schemas.microsoft.com/office/drawing/2014/main" id="{720DF49A-C9F8-4403-A1CB-2B61939F5BFF}"/>
                </a:ext>
              </a:extLst>
            </p:cNvPr>
            <p:cNvSpPr/>
            <p:nvPr/>
          </p:nvSpPr>
          <p:spPr>
            <a:xfrm rot="10800000" flipV="1">
              <a:off x="2108581" y="2074226"/>
              <a:ext cx="6092187" cy="677550"/>
            </a:xfrm>
            <a:custGeom>
              <a:avLst/>
              <a:gdLst>
                <a:gd name="connsiteX0" fmla="*/ 0 w 6092187"/>
                <a:gd name="connsiteY0" fmla="*/ 0 h 677550"/>
                <a:gd name="connsiteX1" fmla="*/ 6092187 w 6092187"/>
                <a:gd name="connsiteY1" fmla="*/ 0 h 677550"/>
                <a:gd name="connsiteX2" fmla="*/ 6092187 w 6092187"/>
                <a:gd name="connsiteY2" fmla="*/ 677550 h 677550"/>
                <a:gd name="connsiteX3" fmla="*/ 0 w 6092187"/>
                <a:gd name="connsiteY3" fmla="*/ 677550 h 677550"/>
                <a:gd name="connsiteX4" fmla="*/ 0 w 609218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187" h="677550">
                  <a:moveTo>
                    <a:pt x="0" y="0"/>
                  </a:moveTo>
                  <a:lnTo>
                    <a:pt x="6092187" y="0"/>
                  </a:lnTo>
                  <a:lnTo>
                    <a:pt x="6092187" y="677550"/>
                  </a:lnTo>
                  <a:lnTo>
                    <a:pt x="0" y="677550"/>
                  </a:lnTo>
                  <a:lnTo>
                    <a:pt x="0" y="0"/>
                  </a:lnTo>
                  <a:close/>
                </a:path>
              </a:pathLst>
            </a:custGeom>
            <a:solidFill>
              <a:srgbClr val="5B9BD5">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900" tIns="88900" rIns="537805" bIns="88900" numCol="1" spcCol="1270" anchor="ctr" anchorCtr="0">
              <a:noAutofit/>
            </a:bodyPr>
            <a:lstStyle/>
            <a:p>
              <a:pPr marL="0" marR="0" lvl="0" indent="0" algn="r" defTabSz="15557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Engineering support</a:t>
              </a:r>
            </a:p>
          </p:txBody>
        </p:sp>
        <p:sp>
          <p:nvSpPr>
            <p:cNvPr id="124" name="Ovale 123">
              <a:extLst>
                <a:ext uri="{FF2B5EF4-FFF2-40B4-BE49-F238E27FC236}">
                  <a16:creationId xmlns:a16="http://schemas.microsoft.com/office/drawing/2014/main" id="{6F048AA2-E8B9-4EB2-ADE8-5FBCBC5E3426}"/>
                </a:ext>
              </a:extLst>
            </p:cNvPr>
            <p:cNvSpPr/>
            <p:nvPr/>
          </p:nvSpPr>
          <p:spPr>
            <a:xfrm flipV="1">
              <a:off x="7777299" y="1989533"/>
              <a:ext cx="846937" cy="846937"/>
            </a:xfrm>
            <a:prstGeom prst="ellipse">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p:spPr>
        </p:sp>
        <p:sp>
          <p:nvSpPr>
            <p:cNvPr id="125" name="Figura a mano libera: forma 124">
              <a:extLst>
                <a:ext uri="{FF2B5EF4-FFF2-40B4-BE49-F238E27FC236}">
                  <a16:creationId xmlns:a16="http://schemas.microsoft.com/office/drawing/2014/main" id="{E38678CE-D638-4D3D-9614-06F4DFDC3A60}"/>
                </a:ext>
              </a:extLst>
            </p:cNvPr>
            <p:cNvSpPr/>
            <p:nvPr/>
          </p:nvSpPr>
          <p:spPr>
            <a:xfrm rot="10800000" flipV="1">
              <a:off x="2108581" y="1058226"/>
              <a:ext cx="6577700" cy="677550"/>
            </a:xfrm>
            <a:custGeom>
              <a:avLst/>
              <a:gdLst>
                <a:gd name="connsiteX0" fmla="*/ 0 w 6577700"/>
                <a:gd name="connsiteY0" fmla="*/ 0 h 677550"/>
                <a:gd name="connsiteX1" fmla="*/ 6577700 w 6577700"/>
                <a:gd name="connsiteY1" fmla="*/ 0 h 677550"/>
                <a:gd name="connsiteX2" fmla="*/ 6577700 w 6577700"/>
                <a:gd name="connsiteY2" fmla="*/ 677550 h 677550"/>
                <a:gd name="connsiteX3" fmla="*/ 0 w 6577700"/>
                <a:gd name="connsiteY3" fmla="*/ 677550 h 677550"/>
                <a:gd name="connsiteX4" fmla="*/ 0 w 657770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7700" h="677550">
                  <a:moveTo>
                    <a:pt x="0" y="0"/>
                  </a:moveTo>
                  <a:lnTo>
                    <a:pt x="6577700" y="0"/>
                  </a:lnTo>
                  <a:lnTo>
                    <a:pt x="6577700" y="677550"/>
                  </a:lnTo>
                  <a:lnTo>
                    <a:pt x="0" y="677550"/>
                  </a:lnTo>
                  <a:lnTo>
                    <a:pt x="0" y="0"/>
                  </a:lnTo>
                  <a:close/>
                </a:path>
              </a:pathLst>
            </a:custGeom>
            <a:solidFill>
              <a:srgbClr val="70AD47">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8900" tIns="88900" rIns="537805" bIns="88900" numCol="1" spcCol="1270" anchor="ctr" anchorCtr="0">
              <a:noAutofit/>
            </a:bodyPr>
            <a:lstStyle/>
            <a:p>
              <a:pPr marL="0" marR="0" lvl="0" indent="0" algn="r" defTabSz="155575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a:ea typeface="+mn-ea"/>
                  <a:cs typeface="+mn-cs"/>
                </a:rPr>
                <a:t>Fuel-coolant chemistry</a:t>
              </a:r>
            </a:p>
          </p:txBody>
        </p:sp>
        <p:sp>
          <p:nvSpPr>
            <p:cNvPr id="126" name="Ovale 125">
              <a:extLst>
                <a:ext uri="{FF2B5EF4-FFF2-40B4-BE49-F238E27FC236}">
                  <a16:creationId xmlns:a16="http://schemas.microsoft.com/office/drawing/2014/main" id="{6408D38A-EC4D-428D-A1AE-1F94069BE386}"/>
                </a:ext>
              </a:extLst>
            </p:cNvPr>
            <p:cNvSpPr/>
            <p:nvPr/>
          </p:nvSpPr>
          <p:spPr>
            <a:xfrm flipV="1">
              <a:off x="8262812" y="973533"/>
              <a:ext cx="846937" cy="846937"/>
            </a:xfrm>
            <a:prstGeom prst="ellipse">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p:spPr>
        </p:sp>
        <p:pic>
          <p:nvPicPr>
            <p:cNvPr id="127" name="Immagine 126" descr="Immagine che contiene testo&#10;&#10;Descrizione generata automaticamente">
              <a:extLst>
                <a:ext uri="{FF2B5EF4-FFF2-40B4-BE49-F238E27FC236}">
                  <a16:creationId xmlns:a16="http://schemas.microsoft.com/office/drawing/2014/main" id="{4C56E841-0315-4C25-982C-41E06AB46CA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72119"/>
            <a:stretch/>
          </p:blipFill>
          <p:spPr>
            <a:xfrm>
              <a:off x="8090389" y="963698"/>
              <a:ext cx="1087357" cy="982557"/>
            </a:xfrm>
            <a:prstGeom prst="rect">
              <a:avLst/>
            </a:prstGeom>
          </p:spPr>
        </p:pic>
        <p:pic>
          <p:nvPicPr>
            <p:cNvPr id="128" name="Immagine 127">
              <a:extLst>
                <a:ext uri="{FF2B5EF4-FFF2-40B4-BE49-F238E27FC236}">
                  <a16:creationId xmlns:a16="http://schemas.microsoft.com/office/drawing/2014/main" id="{427AD5B1-F4DD-4755-B98F-E9F3AE9AD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476" y="5047364"/>
              <a:ext cx="828000" cy="828000"/>
            </a:xfrm>
            <a:prstGeom prst="rect">
              <a:avLst/>
            </a:prstGeom>
          </p:spPr>
        </p:pic>
        <p:pic>
          <p:nvPicPr>
            <p:cNvPr id="129" name="Immagine 128">
              <a:extLst>
                <a:ext uri="{FF2B5EF4-FFF2-40B4-BE49-F238E27FC236}">
                  <a16:creationId xmlns:a16="http://schemas.microsoft.com/office/drawing/2014/main" id="{C754C2DB-07A0-4FD8-8F3A-4001553499B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42062" y="3285981"/>
              <a:ext cx="846938" cy="288025"/>
            </a:xfrm>
            <a:prstGeom prst="rect">
              <a:avLst/>
            </a:prstGeom>
          </p:spPr>
        </p:pic>
        <p:pic>
          <p:nvPicPr>
            <p:cNvPr id="130" name="Immagine 129">
              <a:extLst>
                <a:ext uri="{FF2B5EF4-FFF2-40B4-BE49-F238E27FC236}">
                  <a16:creationId xmlns:a16="http://schemas.microsoft.com/office/drawing/2014/main" id="{F15FF5D4-370C-4BFA-AD37-1A78514B39A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38" t="-26231" r="14885" b="-30009"/>
            <a:stretch/>
          </p:blipFill>
          <p:spPr>
            <a:xfrm>
              <a:off x="7777297" y="4048225"/>
              <a:ext cx="846939" cy="778830"/>
            </a:xfrm>
            <a:prstGeom prst="ellipse">
              <a:avLst/>
            </a:prstGeom>
          </p:spPr>
        </p:pic>
        <p:pic>
          <p:nvPicPr>
            <p:cNvPr id="131" name="Immagine 130">
              <a:extLst>
                <a:ext uri="{FF2B5EF4-FFF2-40B4-BE49-F238E27FC236}">
                  <a16:creationId xmlns:a16="http://schemas.microsoft.com/office/drawing/2014/main" id="{4615B145-AE64-4FDA-A2A7-4A655C90C1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23" t="-50128" r="13735" b="-40153"/>
            <a:stretch/>
          </p:blipFill>
          <p:spPr>
            <a:xfrm>
              <a:off x="7777298" y="2005146"/>
              <a:ext cx="824675" cy="773940"/>
            </a:xfrm>
            <a:prstGeom prst="ellipse">
              <a:avLst/>
            </a:prstGeom>
          </p:spPr>
        </p:pic>
      </p:grpSp>
      <p:grpSp>
        <p:nvGrpSpPr>
          <p:cNvPr id="73" name="Gruppo 72">
            <a:extLst>
              <a:ext uri="{FF2B5EF4-FFF2-40B4-BE49-F238E27FC236}">
                <a16:creationId xmlns:a16="http://schemas.microsoft.com/office/drawing/2014/main" id="{DCD1B54E-2C1A-4CE7-A078-F51701C0D4D5}"/>
              </a:ext>
            </a:extLst>
          </p:cNvPr>
          <p:cNvGrpSpPr>
            <a:grpSpLocks noChangeAspect="1"/>
          </p:cNvGrpSpPr>
          <p:nvPr/>
        </p:nvGrpSpPr>
        <p:grpSpPr>
          <a:xfrm>
            <a:off x="6025598" y="3101762"/>
            <a:ext cx="940069" cy="1751177"/>
            <a:chOff x="4848715" y="1401802"/>
            <a:chExt cx="2523328" cy="4809130"/>
          </a:xfrm>
        </p:grpSpPr>
        <p:sp>
          <p:nvSpPr>
            <p:cNvPr id="111" name="Rettangolo 110">
              <a:extLst>
                <a:ext uri="{FF2B5EF4-FFF2-40B4-BE49-F238E27FC236}">
                  <a16:creationId xmlns:a16="http://schemas.microsoft.com/office/drawing/2014/main" id="{865B8534-61F2-4B46-93C9-8C9084482A60}"/>
                </a:ext>
              </a:extLst>
            </p:cNvPr>
            <p:cNvSpPr/>
            <p:nvPr/>
          </p:nvSpPr>
          <p:spPr>
            <a:xfrm>
              <a:off x="4874650" y="1401802"/>
              <a:ext cx="2497393" cy="1366683"/>
            </a:xfrm>
            <a:prstGeom prst="rect">
              <a:avLst/>
            </a:prstGeom>
            <a:blipFill>
              <a:blip r:embed="rId7">
                <a:extLst>
                  <a:ext uri="{28A0092B-C50C-407E-A947-70E740481C1C}">
                    <a14:useLocalDpi xmlns:a14="http://schemas.microsoft.com/office/drawing/2010/main" val="0"/>
                  </a:ext>
                </a:extLst>
              </a:blip>
              <a:srcRect/>
              <a:stretch>
                <a:fillRect l="-6257" t="-94" r="-6293" b="-722"/>
              </a:stretch>
            </a:blipFill>
            <a:ln w="12700" cap="flat" cmpd="sng" algn="ctr">
              <a:solidFill>
                <a:srgbClr val="4472C4">
                  <a:shade val="80000"/>
                  <a:hueOff val="0"/>
                  <a:satOff val="0"/>
                  <a:lumOff val="0"/>
                  <a:alphaOff val="0"/>
                </a:srgbClr>
              </a:solidFill>
              <a:prstDash val="solid"/>
              <a:miter lim="800000"/>
            </a:ln>
            <a:effectLst/>
          </p:spPr>
          <p:txBody>
            <a:bodyPr l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13" name="Rettangolo 112">
              <a:extLst>
                <a:ext uri="{FF2B5EF4-FFF2-40B4-BE49-F238E27FC236}">
                  <a16:creationId xmlns:a16="http://schemas.microsoft.com/office/drawing/2014/main" id="{9B5BFB7A-8F3C-47A6-9993-966C9E0F7AD5}"/>
                </a:ext>
              </a:extLst>
            </p:cNvPr>
            <p:cNvSpPr/>
            <p:nvPr/>
          </p:nvSpPr>
          <p:spPr>
            <a:xfrm>
              <a:off x="4848715" y="3098501"/>
              <a:ext cx="2497393" cy="1366684"/>
            </a:xfrm>
            <a:prstGeom prst="rect">
              <a:avLst/>
            </a:prstGeom>
            <a:blipFill>
              <a:blip r:embed="rId8" cstate="print">
                <a:extLst>
                  <a:ext uri="{28A0092B-C50C-407E-A947-70E740481C1C}">
                    <a14:useLocalDpi xmlns:a14="http://schemas.microsoft.com/office/drawing/2010/main" val="0"/>
                  </a:ext>
                </a:extLst>
              </a:blip>
              <a:srcRect/>
              <a:stretch>
                <a:fillRect l="-1" t="16387" r="371" b="28777"/>
              </a:stretch>
            </a:blipFill>
            <a:ln w="12700" cap="flat" cmpd="sng" algn="ctr">
              <a:solidFill>
                <a:srgbClr val="4472C4">
                  <a:shade val="80000"/>
                  <a:hueOff val="0"/>
                  <a:satOff val="0"/>
                  <a:lumOff val="0"/>
                  <a:alphaOff val="0"/>
                </a:srgbClr>
              </a:solidFill>
              <a:prstDash val="solid"/>
              <a:miter lim="800000"/>
            </a:ln>
            <a:effectLst/>
          </p:spPr>
          <p:txBody>
            <a:bodyPr l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15" name="Rettangolo 114">
              <a:extLst>
                <a:ext uri="{FF2B5EF4-FFF2-40B4-BE49-F238E27FC236}">
                  <a16:creationId xmlns:a16="http://schemas.microsoft.com/office/drawing/2014/main" id="{20336D6F-2F30-440A-B84A-F704E91B06A1}"/>
                </a:ext>
              </a:extLst>
            </p:cNvPr>
            <p:cNvSpPr/>
            <p:nvPr/>
          </p:nvSpPr>
          <p:spPr>
            <a:xfrm>
              <a:off x="4874650" y="4844248"/>
              <a:ext cx="2497393" cy="1366684"/>
            </a:xfrm>
            <a:prstGeom prst="rect">
              <a:avLst/>
            </a:prstGeom>
            <a:blipFill>
              <a:blip r:embed="rId9" cstate="print">
                <a:extLst>
                  <a:ext uri="{28A0092B-C50C-407E-A947-70E740481C1C}">
                    <a14:useLocalDpi xmlns:a14="http://schemas.microsoft.com/office/drawing/2010/main" val="0"/>
                  </a:ext>
                </a:extLst>
              </a:blip>
              <a:srcRect/>
              <a:stretch>
                <a:fillRect t="12886" b="12223"/>
              </a:stretch>
            </a:blipFill>
            <a:ln w="12700" cap="flat" cmpd="sng" algn="ctr">
              <a:solidFill>
                <a:srgbClr val="4472C4">
                  <a:shade val="80000"/>
                  <a:hueOff val="0"/>
                  <a:satOff val="0"/>
                  <a:lumOff val="0"/>
                  <a:alphaOff val="0"/>
                </a:srgbClr>
              </a:solidFill>
              <a:prstDash val="solid"/>
              <a:miter lim="800000"/>
            </a:ln>
            <a:effectLst/>
          </p:spPr>
          <p:txBody>
            <a:bodyPr lIns="0" rIns="0"/>
            <a:lstStyle/>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prstClr val="white">
                    <a:hueOff val="0"/>
                    <a:satOff val="0"/>
                    <a:lumOff val="0"/>
                    <a:alphaOff val="0"/>
                  </a:prstClr>
                </a:solidFill>
                <a:effectLst/>
                <a:uLnTx/>
                <a:uFillTx/>
                <a:latin typeface="Calibri" panose="020F0502020204030204"/>
                <a:ea typeface="+mn-ea"/>
                <a:cs typeface="+mn-cs"/>
              </a:endParaRPr>
            </a:p>
          </p:txBody>
        </p:sp>
      </p:grpSp>
      <p:pic>
        <p:nvPicPr>
          <p:cNvPr id="74" name="Immagine 73" descr="Immagine che contiene testo&#10;&#10;Descrizione generata automaticamente">
            <a:extLst>
              <a:ext uri="{FF2B5EF4-FFF2-40B4-BE49-F238E27FC236}">
                <a16:creationId xmlns:a16="http://schemas.microsoft.com/office/drawing/2014/main" id="{DCA2DCB0-A4F3-458E-803E-38E89FB880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7137" y="1836141"/>
            <a:ext cx="1507332" cy="896808"/>
          </a:xfrm>
          <a:prstGeom prst="rect">
            <a:avLst/>
          </a:prstGeom>
        </p:spPr>
      </p:pic>
      <p:grpSp>
        <p:nvGrpSpPr>
          <p:cNvPr id="75" name="Gruppo 74">
            <a:extLst>
              <a:ext uri="{FF2B5EF4-FFF2-40B4-BE49-F238E27FC236}">
                <a16:creationId xmlns:a16="http://schemas.microsoft.com/office/drawing/2014/main" id="{E40EEBA8-D65E-4308-A219-8F3B1078787A}"/>
              </a:ext>
            </a:extLst>
          </p:cNvPr>
          <p:cNvGrpSpPr>
            <a:grpSpLocks noChangeAspect="1"/>
          </p:cNvGrpSpPr>
          <p:nvPr/>
        </p:nvGrpSpPr>
        <p:grpSpPr>
          <a:xfrm>
            <a:off x="1153649" y="5302956"/>
            <a:ext cx="3321666" cy="646324"/>
            <a:chOff x="-3118596" y="1514205"/>
            <a:chExt cx="9450570" cy="1887085"/>
          </a:xfrm>
        </p:grpSpPr>
        <p:pic>
          <p:nvPicPr>
            <p:cNvPr id="103" name="Immagine 102">
              <a:extLst>
                <a:ext uri="{FF2B5EF4-FFF2-40B4-BE49-F238E27FC236}">
                  <a16:creationId xmlns:a16="http://schemas.microsoft.com/office/drawing/2014/main" id="{2841866A-74F1-42E7-9FC1-F6C987D3B5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8265" y="1704014"/>
              <a:ext cx="1474838" cy="648929"/>
            </a:xfrm>
            <a:prstGeom prst="rect">
              <a:avLst/>
            </a:prstGeom>
          </p:spPr>
        </p:pic>
        <p:pic>
          <p:nvPicPr>
            <p:cNvPr id="104" name="Immagine 103" descr="Immagine che contiene testo&#10;&#10;Descrizione generata automaticamente">
              <a:extLst>
                <a:ext uri="{FF2B5EF4-FFF2-40B4-BE49-F238E27FC236}">
                  <a16:creationId xmlns:a16="http://schemas.microsoft.com/office/drawing/2014/main" id="{9B3D184B-3934-454C-A63F-5747AA7386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2852" y="1680039"/>
              <a:ext cx="2032962" cy="609640"/>
            </a:xfrm>
            <a:prstGeom prst="rect">
              <a:avLst/>
            </a:prstGeom>
          </p:spPr>
        </p:pic>
        <p:pic>
          <p:nvPicPr>
            <p:cNvPr id="105" name="Immagine 104">
              <a:extLst>
                <a:ext uri="{FF2B5EF4-FFF2-40B4-BE49-F238E27FC236}">
                  <a16:creationId xmlns:a16="http://schemas.microsoft.com/office/drawing/2014/main" id="{54610A46-C07B-4FAB-9A8B-B86DEE9CD3D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8661" t="20456" r="17773" b="18702"/>
            <a:stretch/>
          </p:blipFill>
          <p:spPr>
            <a:xfrm>
              <a:off x="-2479916" y="2540685"/>
              <a:ext cx="2150195" cy="658562"/>
            </a:xfrm>
            <a:prstGeom prst="rect">
              <a:avLst/>
            </a:prstGeom>
            <a:ln>
              <a:noFill/>
            </a:ln>
          </p:spPr>
        </p:pic>
        <p:pic>
          <p:nvPicPr>
            <p:cNvPr id="106" name="Immagine 105">
              <a:extLst>
                <a:ext uri="{FF2B5EF4-FFF2-40B4-BE49-F238E27FC236}">
                  <a16:creationId xmlns:a16="http://schemas.microsoft.com/office/drawing/2014/main" id="{F2AF3FE5-3C53-4CA6-ABF2-1B78092DA7E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3230" y="2547679"/>
              <a:ext cx="2032208" cy="639123"/>
            </a:xfrm>
            <a:prstGeom prst="rect">
              <a:avLst/>
            </a:prstGeom>
          </p:spPr>
        </p:pic>
        <p:pic>
          <p:nvPicPr>
            <p:cNvPr id="107" name="Immagine 106">
              <a:extLst>
                <a:ext uri="{FF2B5EF4-FFF2-40B4-BE49-F238E27FC236}">
                  <a16:creationId xmlns:a16="http://schemas.microsoft.com/office/drawing/2014/main" id="{FE050340-F62F-4B1E-86B3-8DC06605794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238" t="26966" r="5934" b="32341"/>
            <a:stretch/>
          </p:blipFill>
          <p:spPr>
            <a:xfrm>
              <a:off x="590585" y="2561889"/>
              <a:ext cx="2032208" cy="665696"/>
            </a:xfrm>
            <a:prstGeom prst="rect">
              <a:avLst/>
            </a:prstGeom>
          </p:spPr>
        </p:pic>
        <p:pic>
          <p:nvPicPr>
            <p:cNvPr id="108" name="Immagine 107" descr="Immagine che contiene testo&#10;&#10;Descrizione generata automaticamente">
              <a:extLst>
                <a:ext uri="{FF2B5EF4-FFF2-40B4-BE49-F238E27FC236}">
                  <a16:creationId xmlns:a16="http://schemas.microsoft.com/office/drawing/2014/main" id="{55884CB3-5479-4396-A422-A642D0E82DC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7445" t="17981" r="39803" b="24991"/>
            <a:stretch/>
          </p:blipFill>
          <p:spPr>
            <a:xfrm>
              <a:off x="738617" y="1680039"/>
              <a:ext cx="1573604" cy="648929"/>
            </a:xfrm>
            <a:prstGeom prst="rect">
              <a:avLst/>
            </a:prstGeom>
          </p:spPr>
        </p:pic>
        <p:sp>
          <p:nvSpPr>
            <p:cNvPr id="109" name="Rettangolo con angoli arrotondati 108">
              <a:extLst>
                <a:ext uri="{FF2B5EF4-FFF2-40B4-BE49-F238E27FC236}">
                  <a16:creationId xmlns:a16="http://schemas.microsoft.com/office/drawing/2014/main" id="{E2B0374B-6013-42B3-8159-D4D6616AE303}"/>
                </a:ext>
              </a:extLst>
            </p:cNvPr>
            <p:cNvSpPr/>
            <p:nvPr/>
          </p:nvSpPr>
          <p:spPr>
            <a:xfrm>
              <a:off x="-3118596" y="1514205"/>
              <a:ext cx="9450570" cy="1887085"/>
            </a:xfrm>
            <a:prstGeom prst="roundRect">
              <a:avLst/>
            </a:prstGeom>
            <a:noFill/>
            <a:ln w="28575">
              <a:solidFill>
                <a:srgbClr val="70AD47">
                  <a:alpha val="80000"/>
                </a:srgbClr>
              </a:solidFill>
              <a:prstDash val="sysDash"/>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6" name="Gruppo 75">
            <a:extLst>
              <a:ext uri="{FF2B5EF4-FFF2-40B4-BE49-F238E27FC236}">
                <a16:creationId xmlns:a16="http://schemas.microsoft.com/office/drawing/2014/main" id="{3616D040-386E-4E7E-A0B3-007233F7202A}"/>
              </a:ext>
            </a:extLst>
          </p:cNvPr>
          <p:cNvGrpSpPr/>
          <p:nvPr/>
        </p:nvGrpSpPr>
        <p:grpSpPr>
          <a:xfrm>
            <a:off x="8413513" y="4684718"/>
            <a:ext cx="2775265" cy="584521"/>
            <a:chOff x="2291138" y="3048000"/>
            <a:chExt cx="4885189" cy="1055882"/>
          </a:xfrm>
        </p:grpSpPr>
        <p:pic>
          <p:nvPicPr>
            <p:cNvPr id="96" name="Immagine 95">
              <a:extLst>
                <a:ext uri="{FF2B5EF4-FFF2-40B4-BE49-F238E27FC236}">
                  <a16:creationId xmlns:a16="http://schemas.microsoft.com/office/drawing/2014/main" id="{B9865E8F-2DD1-40C0-9650-E84517BDB8C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72108" y="3389050"/>
              <a:ext cx="551752" cy="674910"/>
            </a:xfrm>
            <a:prstGeom prst="rect">
              <a:avLst/>
            </a:prstGeom>
          </p:spPr>
        </p:pic>
        <p:pic>
          <p:nvPicPr>
            <p:cNvPr id="97" name="Immagine 96">
              <a:extLst>
                <a:ext uri="{FF2B5EF4-FFF2-40B4-BE49-F238E27FC236}">
                  <a16:creationId xmlns:a16="http://schemas.microsoft.com/office/drawing/2014/main" id="{B90AD375-9805-4849-9AC8-F71B260C131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91823" y="3389051"/>
              <a:ext cx="674910" cy="674910"/>
            </a:xfrm>
            <a:prstGeom prst="rect">
              <a:avLst/>
            </a:prstGeom>
          </p:spPr>
        </p:pic>
        <p:pic>
          <p:nvPicPr>
            <p:cNvPr id="98" name="Immagine 97">
              <a:extLst>
                <a:ext uri="{FF2B5EF4-FFF2-40B4-BE49-F238E27FC236}">
                  <a16:creationId xmlns:a16="http://schemas.microsoft.com/office/drawing/2014/main" id="{378C305F-2EA7-498C-BB33-E7B14C5F16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34696" y="3389051"/>
              <a:ext cx="648546" cy="674910"/>
            </a:xfrm>
            <a:prstGeom prst="rect">
              <a:avLst/>
            </a:prstGeom>
          </p:spPr>
        </p:pic>
        <p:pic>
          <p:nvPicPr>
            <p:cNvPr id="99" name="Immagine 98" descr="Immagine che contiene disegnando&#10;&#10;Descrizione generata automaticamente">
              <a:extLst>
                <a:ext uri="{FF2B5EF4-FFF2-40B4-BE49-F238E27FC236}">
                  <a16:creationId xmlns:a16="http://schemas.microsoft.com/office/drawing/2014/main" id="{BB05A5A0-A06C-4C90-A400-D11BB5A3553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27026" y="3392012"/>
              <a:ext cx="671947" cy="671947"/>
            </a:xfrm>
            <a:prstGeom prst="rect">
              <a:avLst/>
            </a:prstGeom>
          </p:spPr>
        </p:pic>
        <p:pic>
          <p:nvPicPr>
            <p:cNvPr id="100" name="Immagine 99">
              <a:extLst>
                <a:ext uri="{FF2B5EF4-FFF2-40B4-BE49-F238E27FC236}">
                  <a16:creationId xmlns:a16="http://schemas.microsoft.com/office/drawing/2014/main" id="{74602840-252E-4864-800E-09BA55D5F9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66936" y="3389050"/>
              <a:ext cx="737209" cy="674910"/>
            </a:xfrm>
            <a:prstGeom prst="rect">
              <a:avLst/>
            </a:prstGeom>
          </p:spPr>
        </p:pic>
        <p:pic>
          <p:nvPicPr>
            <p:cNvPr id="101" name="Immagine 100" descr="Immagine che contiene tazza, disegnando&#10;&#10;Descrizione generata automaticamente">
              <a:extLst>
                <a:ext uri="{FF2B5EF4-FFF2-40B4-BE49-F238E27FC236}">
                  <a16:creationId xmlns:a16="http://schemas.microsoft.com/office/drawing/2014/main" id="{832CD643-E479-4926-BBB5-7B6627CB87C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51205" y="3389050"/>
              <a:ext cx="688408" cy="674910"/>
            </a:xfrm>
            <a:prstGeom prst="rect">
              <a:avLst/>
            </a:prstGeom>
          </p:spPr>
        </p:pic>
        <p:sp>
          <p:nvSpPr>
            <p:cNvPr id="102" name="Rettangolo con angoli arrotondati 101">
              <a:extLst>
                <a:ext uri="{FF2B5EF4-FFF2-40B4-BE49-F238E27FC236}">
                  <a16:creationId xmlns:a16="http://schemas.microsoft.com/office/drawing/2014/main" id="{65D2238B-D4EA-4040-B5AF-E9F710DF2119}"/>
                </a:ext>
              </a:extLst>
            </p:cNvPr>
            <p:cNvSpPr/>
            <p:nvPr/>
          </p:nvSpPr>
          <p:spPr>
            <a:xfrm>
              <a:off x="2291138" y="3048000"/>
              <a:ext cx="4885189" cy="1055882"/>
            </a:xfrm>
            <a:prstGeom prst="roundRect">
              <a:avLst/>
            </a:prstGeom>
            <a:noFill/>
            <a:ln w="28575">
              <a:solidFill>
                <a:srgbClr val="A5A5A5">
                  <a:alpha val="80000"/>
                </a:srgbClr>
              </a:solidFill>
              <a:prstDash val="sysDash"/>
            </a:ln>
            <a:effectLst/>
          </p:spPr>
          <p:txBody>
            <a:bodyPr wrap="square" t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srgbClr val="A5A5A5">
                      <a:lumMod val="75000"/>
                    </a:srgbClr>
                  </a:solidFill>
                  <a:effectLst/>
                  <a:uLnTx/>
                  <a:uFillTx/>
                  <a:latin typeface="Calibri" panose="020F0502020204030204"/>
                  <a:ea typeface="+mn-ea"/>
                  <a:cs typeface="+mn-cs"/>
                </a:rPr>
                <a:t>CESINA Partnership</a:t>
              </a:r>
            </a:p>
          </p:txBody>
        </p:sp>
      </p:grpSp>
      <p:pic>
        <p:nvPicPr>
          <p:cNvPr id="77" name="Immagine 76">
            <a:extLst>
              <a:ext uri="{FF2B5EF4-FFF2-40B4-BE49-F238E27FC236}">
                <a16:creationId xmlns:a16="http://schemas.microsoft.com/office/drawing/2014/main" id="{BFC82C03-E281-4E0E-AD3D-7576F437A1A8}"/>
              </a:ext>
            </a:extLst>
          </p:cNvPr>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4601" y="5368688"/>
            <a:ext cx="1080677" cy="658845"/>
          </a:xfrm>
          <a:prstGeom prst="rect">
            <a:avLst/>
          </a:prstGeom>
        </p:spPr>
      </p:pic>
      <p:cxnSp>
        <p:nvCxnSpPr>
          <p:cNvPr id="78" name="Connettore curvo 77">
            <a:extLst>
              <a:ext uri="{FF2B5EF4-FFF2-40B4-BE49-F238E27FC236}">
                <a16:creationId xmlns:a16="http://schemas.microsoft.com/office/drawing/2014/main" id="{59A11E76-6CDB-44F9-91F5-69F766835956}"/>
              </a:ext>
            </a:extLst>
          </p:cNvPr>
          <p:cNvCxnSpPr>
            <a:cxnSpLocks/>
            <a:stCxn id="77" idx="1"/>
            <a:endCxn id="115" idx="3"/>
          </p:cNvCxnSpPr>
          <p:nvPr/>
        </p:nvCxnSpPr>
        <p:spPr>
          <a:xfrm rot="10800000">
            <a:off x="6965667" y="4604111"/>
            <a:ext cx="1378934" cy="1094001"/>
          </a:xfrm>
          <a:prstGeom prst="curvedConnector3">
            <a:avLst>
              <a:gd name="adj1" fmla="val 50000"/>
            </a:avLst>
          </a:prstGeom>
          <a:noFill/>
          <a:ln w="6350" cap="flat" cmpd="sng" algn="ctr">
            <a:solidFill>
              <a:srgbClr val="4472C4"/>
            </a:solidFill>
            <a:prstDash val="solid"/>
            <a:miter lim="800000"/>
            <a:headEnd type="triangle"/>
            <a:tailEnd type="triangle"/>
          </a:ln>
          <a:effectLst/>
        </p:spPr>
      </p:cxnSp>
      <p:cxnSp>
        <p:nvCxnSpPr>
          <p:cNvPr id="80" name="Connettore curvo 79">
            <a:extLst>
              <a:ext uri="{FF2B5EF4-FFF2-40B4-BE49-F238E27FC236}">
                <a16:creationId xmlns:a16="http://schemas.microsoft.com/office/drawing/2014/main" id="{5720C060-AE24-40E9-B3CF-925A997D29BC}"/>
              </a:ext>
            </a:extLst>
          </p:cNvPr>
          <p:cNvCxnSpPr>
            <a:cxnSpLocks/>
            <a:endCxn id="109" idx="3"/>
          </p:cNvCxnSpPr>
          <p:nvPr/>
        </p:nvCxnSpPr>
        <p:spPr>
          <a:xfrm rot="5400000">
            <a:off x="4338742" y="5166850"/>
            <a:ext cx="595841" cy="322694"/>
          </a:xfrm>
          <a:prstGeom prst="curvedConnector2">
            <a:avLst/>
          </a:prstGeom>
          <a:noFill/>
          <a:ln w="6350" cap="flat" cmpd="sng" algn="ctr">
            <a:solidFill>
              <a:srgbClr val="ED7D31"/>
            </a:solidFill>
            <a:prstDash val="solid"/>
            <a:miter lim="800000"/>
            <a:headEnd type="triangle"/>
            <a:tailEnd type="triangle"/>
          </a:ln>
          <a:effectLst/>
        </p:spPr>
      </p:cxnSp>
      <p:grpSp>
        <p:nvGrpSpPr>
          <p:cNvPr id="81" name="Gruppo 80">
            <a:extLst>
              <a:ext uri="{FF2B5EF4-FFF2-40B4-BE49-F238E27FC236}">
                <a16:creationId xmlns:a16="http://schemas.microsoft.com/office/drawing/2014/main" id="{16DDF5E2-7049-4038-BF08-89CE807823C5}"/>
              </a:ext>
            </a:extLst>
          </p:cNvPr>
          <p:cNvGrpSpPr/>
          <p:nvPr/>
        </p:nvGrpSpPr>
        <p:grpSpPr>
          <a:xfrm>
            <a:off x="4422203" y="1700808"/>
            <a:ext cx="7507070" cy="4037568"/>
            <a:chOff x="-4094981" y="-217744"/>
            <a:chExt cx="13214398" cy="7293488"/>
          </a:xfrm>
        </p:grpSpPr>
        <p:sp>
          <p:nvSpPr>
            <p:cNvPr id="83" name="Arco a tutto sesto 82">
              <a:extLst>
                <a:ext uri="{FF2B5EF4-FFF2-40B4-BE49-F238E27FC236}">
                  <a16:creationId xmlns:a16="http://schemas.microsoft.com/office/drawing/2014/main" id="{B2008B1C-8DE4-425D-8830-C00111F1A523}"/>
                </a:ext>
              </a:extLst>
            </p:cNvPr>
            <p:cNvSpPr/>
            <p:nvPr/>
          </p:nvSpPr>
          <p:spPr>
            <a:xfrm>
              <a:off x="-4094981" y="-217744"/>
              <a:ext cx="7293488" cy="7293488"/>
            </a:xfrm>
            <a:prstGeom prst="blockArc">
              <a:avLst>
                <a:gd name="adj1" fmla="val 18900000"/>
                <a:gd name="adj2" fmla="val 2700000"/>
                <a:gd name="adj3" fmla="val 296"/>
              </a:avLst>
            </a:prstGeom>
            <a:noFill/>
            <a:ln w="12700" cap="flat" cmpd="sng" algn="ctr">
              <a:solidFill>
                <a:srgbClr val="ED7D31">
                  <a:hueOff val="0"/>
                  <a:satOff val="0"/>
                  <a:lumOff val="0"/>
                  <a:alphaOff val="0"/>
                </a:srgbClr>
              </a:solidFill>
              <a:prstDash val="solid"/>
              <a:miter lim="800000"/>
            </a:ln>
            <a:effectLst/>
          </p:spPr>
        </p:sp>
        <p:sp>
          <p:nvSpPr>
            <p:cNvPr id="84" name="Figura a mano libera: forma 83">
              <a:extLst>
                <a:ext uri="{FF2B5EF4-FFF2-40B4-BE49-F238E27FC236}">
                  <a16:creationId xmlns:a16="http://schemas.microsoft.com/office/drawing/2014/main" id="{883E4726-6308-448D-A5BD-A0485D07608F}"/>
                </a:ext>
              </a:extLst>
            </p:cNvPr>
            <p:cNvSpPr/>
            <p:nvPr/>
          </p:nvSpPr>
          <p:spPr>
            <a:xfrm>
              <a:off x="2541717" y="1058224"/>
              <a:ext cx="6577700" cy="677550"/>
            </a:xfrm>
            <a:custGeom>
              <a:avLst/>
              <a:gdLst>
                <a:gd name="connsiteX0" fmla="*/ 0 w 6577700"/>
                <a:gd name="connsiteY0" fmla="*/ 0 h 677550"/>
                <a:gd name="connsiteX1" fmla="*/ 6577700 w 6577700"/>
                <a:gd name="connsiteY1" fmla="*/ 0 h 677550"/>
                <a:gd name="connsiteX2" fmla="*/ 6577700 w 6577700"/>
                <a:gd name="connsiteY2" fmla="*/ 677550 h 677550"/>
                <a:gd name="connsiteX3" fmla="*/ 0 w 6577700"/>
                <a:gd name="connsiteY3" fmla="*/ 677550 h 677550"/>
                <a:gd name="connsiteX4" fmla="*/ 0 w 657770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7700" h="677550">
                  <a:moveTo>
                    <a:pt x="0" y="0"/>
                  </a:moveTo>
                  <a:lnTo>
                    <a:pt x="6577700" y="0"/>
                  </a:lnTo>
                  <a:lnTo>
                    <a:pt x="6577700" y="677550"/>
                  </a:lnTo>
                  <a:lnTo>
                    <a:pt x="0" y="677550"/>
                  </a:lnTo>
                  <a:lnTo>
                    <a:pt x="0" y="0"/>
                  </a:lnTo>
                  <a:close/>
                </a:path>
              </a:pathLst>
            </a:custGeom>
            <a:solidFill>
              <a:srgbClr val="ED7D31">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7805" tIns="88900" rIns="88900" bIns="88900" numCol="1" spcCol="1270" anchor="ctr" anchorCtr="0">
              <a:noAutofit/>
            </a:bodyPr>
            <a:lstStyle/>
            <a:p>
              <a:pPr marL="0" marR="0" lvl="0" indent="0" defTabSz="1555750" eaLnBrk="1" fontAlgn="auto" latinLnBrk="0" hangingPunct="1">
                <a:lnSpc>
                  <a:spcPct val="90000"/>
                </a:lnSpc>
                <a:spcBef>
                  <a:spcPct val="0"/>
                </a:spcBef>
                <a:spcAft>
                  <a:spcPct val="35000"/>
                </a:spcAft>
                <a:buClrTx/>
                <a:buSzTx/>
                <a:buFontTx/>
                <a:buNone/>
                <a:tabLst/>
                <a:defRPr/>
              </a:pPr>
              <a:r>
                <a:rPr kumimoji="0" sz="1600" b="0" i="0" u="none" strike="noStrike" kern="0" cap="none" spc="0" normalizeH="0" baseline="0" noProof="0" dirty="0" err="1">
                  <a:ln>
                    <a:noFill/>
                  </a:ln>
                  <a:solidFill>
                    <a:prstClr val="white"/>
                  </a:solidFill>
                  <a:effectLst/>
                  <a:uLnTx/>
                  <a:uFillTx/>
                  <a:latin typeface="Calibri" panose="020F0502020204030204"/>
                  <a:ea typeface="+mn-ea"/>
                  <a:cs typeface="+mn-cs"/>
                </a:rPr>
                <a:t>Coatings</a:t>
              </a:r>
              <a:r>
                <a:rPr kumimoji="0" sz="16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sz="1600" b="0" i="0" u="none" strike="noStrike" kern="0" cap="none" spc="0" normalizeH="0" baseline="0" noProof="0" dirty="0" err="1">
                  <a:ln>
                    <a:noFill/>
                  </a:ln>
                  <a:solidFill>
                    <a:prstClr val="white"/>
                  </a:solidFill>
                  <a:effectLst/>
                  <a:uLnTx/>
                  <a:uFillTx/>
                  <a:latin typeface="Calibri" panose="020F0502020204030204"/>
                  <a:ea typeface="+mn-ea"/>
                  <a:cs typeface="+mn-cs"/>
                </a:rPr>
                <a:t>development</a:t>
              </a:r>
              <a:endParaRPr kumimoji="0"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5" name="Ovale 84">
              <a:extLst>
                <a:ext uri="{FF2B5EF4-FFF2-40B4-BE49-F238E27FC236}">
                  <a16:creationId xmlns:a16="http://schemas.microsoft.com/office/drawing/2014/main" id="{B8756666-2C8A-4275-B32B-DB069F30D225}"/>
                </a:ext>
              </a:extLst>
            </p:cNvPr>
            <p:cNvSpPr/>
            <p:nvPr/>
          </p:nvSpPr>
          <p:spPr>
            <a:xfrm>
              <a:off x="2118248" y="973530"/>
              <a:ext cx="846937" cy="846937"/>
            </a:xfrm>
            <a:prstGeom prst="ellipse">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sp>
        <p:sp>
          <p:nvSpPr>
            <p:cNvPr id="86" name="Figura a mano libera: forma 85">
              <a:extLst>
                <a:ext uri="{FF2B5EF4-FFF2-40B4-BE49-F238E27FC236}">
                  <a16:creationId xmlns:a16="http://schemas.microsoft.com/office/drawing/2014/main" id="{9731DA4E-7443-43F7-9D4F-A6CD0A65FE81}"/>
                </a:ext>
              </a:extLst>
            </p:cNvPr>
            <p:cNvSpPr/>
            <p:nvPr/>
          </p:nvSpPr>
          <p:spPr>
            <a:xfrm>
              <a:off x="3027230" y="2074224"/>
              <a:ext cx="6092187" cy="677550"/>
            </a:xfrm>
            <a:custGeom>
              <a:avLst/>
              <a:gdLst>
                <a:gd name="connsiteX0" fmla="*/ 0 w 6092187"/>
                <a:gd name="connsiteY0" fmla="*/ 0 h 677550"/>
                <a:gd name="connsiteX1" fmla="*/ 6092187 w 6092187"/>
                <a:gd name="connsiteY1" fmla="*/ 0 h 677550"/>
                <a:gd name="connsiteX2" fmla="*/ 6092187 w 6092187"/>
                <a:gd name="connsiteY2" fmla="*/ 677550 h 677550"/>
                <a:gd name="connsiteX3" fmla="*/ 0 w 6092187"/>
                <a:gd name="connsiteY3" fmla="*/ 677550 h 677550"/>
                <a:gd name="connsiteX4" fmla="*/ 0 w 609218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187" h="677550">
                  <a:moveTo>
                    <a:pt x="0" y="0"/>
                  </a:moveTo>
                  <a:lnTo>
                    <a:pt x="6092187" y="0"/>
                  </a:lnTo>
                  <a:lnTo>
                    <a:pt x="6092187" y="677550"/>
                  </a:lnTo>
                  <a:lnTo>
                    <a:pt x="0" y="677550"/>
                  </a:lnTo>
                  <a:lnTo>
                    <a:pt x="0" y="0"/>
                  </a:lnTo>
                  <a:close/>
                </a:path>
              </a:pathLst>
            </a:custGeom>
            <a:solidFill>
              <a:srgbClr val="A5A5A5">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7805" tIns="88900" rIns="88900" bIns="88900" numCol="1" spcCol="1270" anchor="ctr" anchorCtr="0">
              <a:noAutofit/>
            </a:bodyPr>
            <a:lstStyle/>
            <a:p>
              <a:pPr marL="0" marR="0" lvl="0" indent="0" defTabSz="1555750" eaLnBrk="1" fontAlgn="auto" latinLnBrk="0" hangingPunct="1">
                <a:lnSpc>
                  <a:spcPct val="90000"/>
                </a:lnSpc>
                <a:spcBef>
                  <a:spcPct val="0"/>
                </a:spcBef>
                <a:spcAft>
                  <a:spcPct val="35000"/>
                </a:spcAft>
                <a:buClrTx/>
                <a:buSzTx/>
                <a:buFontTx/>
                <a:buNone/>
                <a:tabLst/>
                <a:defRPr/>
              </a:pPr>
              <a:r>
                <a:rPr kumimoji="0" sz="1600" b="0" i="0" u="none" strike="noStrike" kern="0" cap="none" spc="0" normalizeH="0" baseline="0" noProof="0" dirty="0">
                  <a:ln>
                    <a:noFill/>
                  </a:ln>
                  <a:solidFill>
                    <a:prstClr val="white"/>
                  </a:solidFill>
                  <a:effectLst/>
                  <a:uLnTx/>
                  <a:uFillTx/>
                  <a:latin typeface="Calibri" panose="020F0502020204030204"/>
                  <a:ea typeface="+mn-ea"/>
                  <a:cs typeface="+mn-cs"/>
                </a:rPr>
                <a:t>CFD </a:t>
              </a:r>
              <a:r>
                <a:rPr kumimoji="0" sz="1600" b="0" i="0" u="none" strike="noStrike" kern="0" cap="none" spc="0" normalizeH="0" baseline="0" noProof="0" dirty="0" err="1">
                  <a:ln>
                    <a:noFill/>
                  </a:ln>
                  <a:solidFill>
                    <a:prstClr val="white"/>
                  </a:solidFill>
                  <a:effectLst/>
                  <a:uLnTx/>
                  <a:uFillTx/>
                  <a:latin typeface="Calibri" panose="020F0502020204030204"/>
                  <a:ea typeface="+mn-ea"/>
                  <a:cs typeface="+mn-cs"/>
                </a:rPr>
                <a:t>analysis</a:t>
              </a:r>
              <a:endParaRPr kumimoji="0"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7" name="Ovale 86">
              <a:extLst>
                <a:ext uri="{FF2B5EF4-FFF2-40B4-BE49-F238E27FC236}">
                  <a16:creationId xmlns:a16="http://schemas.microsoft.com/office/drawing/2014/main" id="{5194F97F-EA53-4B02-9430-34A6374D0122}"/>
                </a:ext>
              </a:extLst>
            </p:cNvPr>
            <p:cNvSpPr/>
            <p:nvPr/>
          </p:nvSpPr>
          <p:spPr>
            <a:xfrm>
              <a:off x="2603761" y="1989530"/>
              <a:ext cx="846937" cy="846937"/>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sp>
        <p:sp>
          <p:nvSpPr>
            <p:cNvPr id="88" name="Figura a mano libera: forma 87">
              <a:extLst>
                <a:ext uri="{FF2B5EF4-FFF2-40B4-BE49-F238E27FC236}">
                  <a16:creationId xmlns:a16="http://schemas.microsoft.com/office/drawing/2014/main" id="{ABCD1674-CF4D-4387-88DE-1A3CAB20CBB8}"/>
                </a:ext>
              </a:extLst>
            </p:cNvPr>
            <p:cNvSpPr/>
            <p:nvPr/>
          </p:nvSpPr>
          <p:spPr>
            <a:xfrm>
              <a:off x="3176243" y="3090224"/>
              <a:ext cx="5943174" cy="677550"/>
            </a:xfrm>
            <a:custGeom>
              <a:avLst/>
              <a:gdLst>
                <a:gd name="connsiteX0" fmla="*/ 0 w 5943174"/>
                <a:gd name="connsiteY0" fmla="*/ 0 h 677550"/>
                <a:gd name="connsiteX1" fmla="*/ 5943174 w 5943174"/>
                <a:gd name="connsiteY1" fmla="*/ 0 h 677550"/>
                <a:gd name="connsiteX2" fmla="*/ 5943174 w 5943174"/>
                <a:gd name="connsiteY2" fmla="*/ 677550 h 677550"/>
                <a:gd name="connsiteX3" fmla="*/ 0 w 5943174"/>
                <a:gd name="connsiteY3" fmla="*/ 677550 h 677550"/>
                <a:gd name="connsiteX4" fmla="*/ 0 w 5943174"/>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74" h="677550">
                  <a:moveTo>
                    <a:pt x="0" y="0"/>
                  </a:moveTo>
                  <a:lnTo>
                    <a:pt x="5943174" y="0"/>
                  </a:lnTo>
                  <a:lnTo>
                    <a:pt x="5943174" y="677550"/>
                  </a:lnTo>
                  <a:lnTo>
                    <a:pt x="0" y="677550"/>
                  </a:lnTo>
                  <a:lnTo>
                    <a:pt x="0" y="0"/>
                  </a:lnTo>
                  <a:close/>
                </a:path>
              </a:pathLst>
            </a:custGeom>
            <a:solidFill>
              <a:srgbClr val="FFC000">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7805" tIns="88900" rIns="88900" bIns="88900" numCol="1" spcCol="1270" anchor="ctr" anchorCtr="0">
              <a:noAutofit/>
            </a:bodyPr>
            <a:lstStyle/>
            <a:p>
              <a:pPr marL="0" marR="0" lvl="0" indent="0" defTabSz="1555750" eaLnBrk="1" fontAlgn="auto" latinLnBrk="0" hangingPunct="1">
                <a:lnSpc>
                  <a:spcPct val="90000"/>
                </a:lnSpc>
                <a:spcBef>
                  <a:spcPct val="0"/>
                </a:spcBef>
                <a:spcAft>
                  <a:spcPct val="35000"/>
                </a:spcAft>
                <a:buClrTx/>
                <a:buSzTx/>
                <a:buFontTx/>
                <a:buNone/>
                <a:tabLst/>
                <a:defRPr/>
              </a:pPr>
              <a:r>
                <a:rPr kumimoji="0" sz="1600" b="0" i="0" u="none" strike="noStrike" kern="0" cap="none" spc="0" normalizeH="0" baseline="0" noProof="0" dirty="0" err="1">
                  <a:ln>
                    <a:noFill/>
                  </a:ln>
                  <a:solidFill>
                    <a:prstClr val="white"/>
                  </a:solidFill>
                  <a:effectLst/>
                  <a:uLnTx/>
                  <a:uFillTx/>
                  <a:latin typeface="Calibri" panose="020F0502020204030204"/>
                  <a:ea typeface="+mn-ea"/>
                  <a:cs typeface="+mn-cs"/>
                </a:rPr>
                <a:t>Operator’s</a:t>
              </a:r>
              <a:r>
                <a:rPr kumimoji="0" sz="1600" b="0" i="0" u="none" strike="noStrike" kern="0" cap="none" spc="0" normalizeH="0" baseline="0" noProof="0" dirty="0">
                  <a:ln>
                    <a:noFill/>
                  </a:ln>
                  <a:solidFill>
                    <a:prstClr val="white"/>
                  </a:solidFill>
                  <a:effectLst/>
                  <a:uLnTx/>
                  <a:uFillTx/>
                  <a:latin typeface="Calibri" panose="020F0502020204030204"/>
                  <a:ea typeface="+mn-ea"/>
                  <a:cs typeface="+mn-cs"/>
                </a:rPr>
                <a:t> review</a:t>
              </a:r>
            </a:p>
          </p:txBody>
        </p:sp>
        <p:sp>
          <p:nvSpPr>
            <p:cNvPr id="89" name="Ovale 88">
              <a:extLst>
                <a:ext uri="{FF2B5EF4-FFF2-40B4-BE49-F238E27FC236}">
                  <a16:creationId xmlns:a16="http://schemas.microsoft.com/office/drawing/2014/main" id="{988B849A-514D-47C4-A0D5-E32D218E3E0A}"/>
                </a:ext>
              </a:extLst>
            </p:cNvPr>
            <p:cNvSpPr/>
            <p:nvPr/>
          </p:nvSpPr>
          <p:spPr>
            <a:xfrm>
              <a:off x="2752774" y="3005530"/>
              <a:ext cx="846937" cy="846937"/>
            </a:xfrm>
            <a:prstGeom prst="ellipse">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sp>
        <p:sp>
          <p:nvSpPr>
            <p:cNvPr id="90" name="Figura a mano libera: forma 89">
              <a:extLst>
                <a:ext uri="{FF2B5EF4-FFF2-40B4-BE49-F238E27FC236}">
                  <a16:creationId xmlns:a16="http://schemas.microsoft.com/office/drawing/2014/main" id="{D10F47F8-B17B-47F4-98F2-8789BFD2E24D}"/>
                </a:ext>
              </a:extLst>
            </p:cNvPr>
            <p:cNvSpPr/>
            <p:nvPr/>
          </p:nvSpPr>
          <p:spPr>
            <a:xfrm>
              <a:off x="3027230" y="4106224"/>
              <a:ext cx="6092187" cy="677550"/>
            </a:xfrm>
            <a:custGeom>
              <a:avLst/>
              <a:gdLst>
                <a:gd name="connsiteX0" fmla="*/ 0 w 6092187"/>
                <a:gd name="connsiteY0" fmla="*/ 0 h 677550"/>
                <a:gd name="connsiteX1" fmla="*/ 6092187 w 6092187"/>
                <a:gd name="connsiteY1" fmla="*/ 0 h 677550"/>
                <a:gd name="connsiteX2" fmla="*/ 6092187 w 6092187"/>
                <a:gd name="connsiteY2" fmla="*/ 677550 h 677550"/>
                <a:gd name="connsiteX3" fmla="*/ 0 w 6092187"/>
                <a:gd name="connsiteY3" fmla="*/ 677550 h 677550"/>
                <a:gd name="connsiteX4" fmla="*/ 0 w 609218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187" h="677550">
                  <a:moveTo>
                    <a:pt x="0" y="0"/>
                  </a:moveTo>
                  <a:lnTo>
                    <a:pt x="6092187" y="0"/>
                  </a:lnTo>
                  <a:lnTo>
                    <a:pt x="6092187" y="677550"/>
                  </a:lnTo>
                  <a:lnTo>
                    <a:pt x="0" y="677550"/>
                  </a:lnTo>
                  <a:lnTo>
                    <a:pt x="0" y="0"/>
                  </a:lnTo>
                  <a:close/>
                </a:path>
              </a:pathLst>
            </a:custGeom>
            <a:solidFill>
              <a:srgbClr val="5B9BD5">
                <a:hueOff val="0"/>
                <a:satOff val="0"/>
                <a:lumOff val="0"/>
                <a:alpha val="8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7805" tIns="88900" rIns="88900" bIns="88900" numCol="1" spcCol="1270" anchor="ctr" anchorCtr="0">
              <a:noAutofit/>
            </a:bodyPr>
            <a:lstStyle/>
            <a:p>
              <a:pPr marL="0" marR="0" lvl="0" indent="0" defTabSz="1555750" eaLnBrk="1" fontAlgn="auto" latinLnBrk="0" hangingPunct="1">
                <a:lnSpc>
                  <a:spcPct val="90000"/>
                </a:lnSpc>
                <a:spcBef>
                  <a:spcPct val="0"/>
                </a:spcBef>
                <a:spcAft>
                  <a:spcPct val="35000"/>
                </a:spcAft>
                <a:buClrTx/>
                <a:buSzTx/>
                <a:buFontTx/>
                <a:buNone/>
                <a:tabLst/>
                <a:defRPr/>
              </a:pPr>
              <a:r>
                <a:rPr kumimoji="0" sz="1600" b="0" i="0" u="none" strike="noStrike" kern="0" cap="none" spc="0" normalizeH="0" baseline="0" noProof="0" dirty="0">
                  <a:ln>
                    <a:noFill/>
                  </a:ln>
                  <a:solidFill>
                    <a:prstClr val="white"/>
                  </a:solidFill>
                  <a:effectLst/>
                  <a:uLnTx/>
                  <a:uFillTx/>
                  <a:latin typeface="Calibri" panose="020F0502020204030204"/>
                  <a:ea typeface="+mn-ea"/>
                  <a:cs typeface="+mn-cs"/>
                </a:rPr>
                <a:t>Manufacturing </a:t>
              </a:r>
              <a:r>
                <a:rPr kumimoji="0" sz="1600" b="0" i="0" u="none" strike="noStrike" kern="0" cap="none" spc="0" normalizeH="0" baseline="0" noProof="0" dirty="0" err="1">
                  <a:ln>
                    <a:noFill/>
                  </a:ln>
                  <a:solidFill>
                    <a:prstClr val="white"/>
                  </a:solidFill>
                  <a:effectLst/>
                  <a:uLnTx/>
                  <a:uFillTx/>
                  <a:latin typeface="Calibri" panose="020F0502020204030204"/>
                  <a:ea typeface="+mn-ea"/>
                  <a:cs typeface="+mn-cs"/>
                </a:rPr>
                <a:t>feasibility</a:t>
              </a:r>
              <a:endParaRPr kumimoji="0"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Ovale 90">
              <a:extLst>
                <a:ext uri="{FF2B5EF4-FFF2-40B4-BE49-F238E27FC236}">
                  <a16:creationId xmlns:a16="http://schemas.microsoft.com/office/drawing/2014/main" id="{4634E938-4AA4-496F-8FED-43073E4EF634}"/>
                </a:ext>
              </a:extLst>
            </p:cNvPr>
            <p:cNvSpPr/>
            <p:nvPr/>
          </p:nvSpPr>
          <p:spPr>
            <a:xfrm>
              <a:off x="2603761" y="4021530"/>
              <a:ext cx="846937" cy="846937"/>
            </a:xfrm>
            <a:prstGeom prst="ellipse">
              <a:avLst/>
            </a:prstGeom>
            <a:solidFill>
              <a:sysClr val="window" lastClr="FFFFFF">
                <a:hueOff val="0"/>
                <a:satOff val="0"/>
                <a:lumOff val="0"/>
                <a:alphaOff val="0"/>
              </a:sysClr>
            </a:solidFill>
            <a:ln w="12700" cap="flat" cmpd="sng" algn="ctr">
              <a:solidFill>
                <a:srgbClr val="5B9BD5">
                  <a:hueOff val="0"/>
                  <a:satOff val="0"/>
                  <a:lumOff val="0"/>
                  <a:alphaOff val="0"/>
                </a:srgbClr>
              </a:solidFill>
              <a:prstDash val="solid"/>
              <a:miter lim="800000"/>
            </a:ln>
            <a:effectLst/>
          </p:spPr>
        </p:sp>
        <p:pic>
          <p:nvPicPr>
            <p:cNvPr id="92" name="Immagine 91" descr="Immagine che contiene computer, portatile, disegnando&#10;&#10;Descrizione generata automaticamente">
              <a:extLst>
                <a:ext uri="{FF2B5EF4-FFF2-40B4-BE49-F238E27FC236}">
                  <a16:creationId xmlns:a16="http://schemas.microsoft.com/office/drawing/2014/main" id="{8BFA7A41-C803-4031-94F9-6BF2F9A0783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67819" y="1098919"/>
              <a:ext cx="560485" cy="612000"/>
            </a:xfrm>
            <a:prstGeom prst="rect">
              <a:avLst/>
            </a:prstGeom>
          </p:spPr>
        </p:pic>
        <p:pic>
          <p:nvPicPr>
            <p:cNvPr id="93" name="Immagine 92">
              <a:extLst>
                <a:ext uri="{FF2B5EF4-FFF2-40B4-BE49-F238E27FC236}">
                  <a16:creationId xmlns:a16="http://schemas.microsoft.com/office/drawing/2014/main" id="{4872FE6C-8FF1-43FC-910E-C731730D3A20}"/>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652539" y="2035203"/>
              <a:ext cx="774000" cy="774000"/>
            </a:xfrm>
            <a:prstGeom prst="rect">
              <a:avLst/>
            </a:prstGeom>
          </p:spPr>
        </p:pic>
        <p:pic>
          <p:nvPicPr>
            <p:cNvPr id="94" name="Immagine 93">
              <a:extLst>
                <a:ext uri="{FF2B5EF4-FFF2-40B4-BE49-F238E27FC236}">
                  <a16:creationId xmlns:a16="http://schemas.microsoft.com/office/drawing/2014/main" id="{DFD24EC0-FD59-4EF6-8AEB-F7B56A44CE5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27616" y="3045395"/>
              <a:ext cx="900000" cy="600300"/>
            </a:xfrm>
            <a:prstGeom prst="rect">
              <a:avLst/>
            </a:prstGeom>
          </p:spPr>
        </p:pic>
        <p:pic>
          <p:nvPicPr>
            <p:cNvPr id="95" name="Immagine 94">
              <a:extLst>
                <a:ext uri="{FF2B5EF4-FFF2-40B4-BE49-F238E27FC236}">
                  <a16:creationId xmlns:a16="http://schemas.microsoft.com/office/drawing/2014/main" id="{7DF5E5FA-765F-4D2C-9157-995BE8E68574}"/>
                </a:ext>
              </a:extLst>
            </p:cNvPr>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7571" y="3982653"/>
              <a:ext cx="936000" cy="936000"/>
            </a:xfrm>
            <a:prstGeom prst="rect">
              <a:avLst/>
            </a:prstGeom>
          </p:spPr>
        </p:pic>
      </p:grpSp>
      <p:cxnSp>
        <p:nvCxnSpPr>
          <p:cNvPr id="82" name="Connettore curvo 81">
            <a:extLst>
              <a:ext uri="{FF2B5EF4-FFF2-40B4-BE49-F238E27FC236}">
                <a16:creationId xmlns:a16="http://schemas.microsoft.com/office/drawing/2014/main" id="{D59E3BA5-538D-4BE2-A07A-A66148BB0CF9}"/>
              </a:ext>
            </a:extLst>
          </p:cNvPr>
          <p:cNvCxnSpPr>
            <a:cxnSpLocks/>
            <a:stCxn id="102" idx="1"/>
            <a:endCxn id="115" idx="3"/>
          </p:cNvCxnSpPr>
          <p:nvPr/>
        </p:nvCxnSpPr>
        <p:spPr>
          <a:xfrm rot="10800000">
            <a:off x="6965667" y="4604110"/>
            <a:ext cx="1447846" cy="372870"/>
          </a:xfrm>
          <a:prstGeom prst="curvedConnector3">
            <a:avLst>
              <a:gd name="adj1" fmla="val 50000"/>
            </a:avLst>
          </a:prstGeom>
          <a:noFill/>
          <a:ln w="6350" cap="flat" cmpd="sng" algn="ctr">
            <a:solidFill>
              <a:srgbClr val="4472C4"/>
            </a:solidFill>
            <a:prstDash val="solid"/>
            <a:miter lim="800000"/>
            <a:headEnd type="triangle"/>
            <a:tailEnd type="triangle"/>
          </a:ln>
          <a:effectLst/>
        </p:spPr>
      </p:cxnSp>
    </p:spTree>
    <p:extLst>
      <p:ext uri="{BB962C8B-B14F-4D97-AF65-F5344CB8AC3E}">
        <p14:creationId xmlns:p14="http://schemas.microsoft.com/office/powerpoint/2010/main" val="153729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2966D-51C6-44B2-BAD0-6826F5AB51D3}"/>
              </a:ext>
            </a:extLst>
          </p:cNvPr>
          <p:cNvSpPr>
            <a:spLocks noGrp="1"/>
          </p:cNvSpPr>
          <p:nvPr>
            <p:ph type="title"/>
          </p:nvPr>
        </p:nvSpPr>
        <p:spPr/>
        <p:txBody>
          <a:bodyPr/>
          <a:lstStyle/>
          <a:p>
            <a:r>
              <a:rPr lang="it-IT" dirty="0"/>
              <a:t>A </a:t>
            </a:r>
            <a:r>
              <a:rPr lang="it-IT" dirty="0" err="1"/>
              <a:t>challenging</a:t>
            </a:r>
            <a:r>
              <a:rPr lang="it-IT" dirty="0"/>
              <a:t> roadmap…</a:t>
            </a:r>
          </a:p>
        </p:txBody>
      </p:sp>
      <p:sp>
        <p:nvSpPr>
          <p:cNvPr id="4" name="Segnaposto numero diapositiva 3">
            <a:extLst>
              <a:ext uri="{FF2B5EF4-FFF2-40B4-BE49-F238E27FC236}">
                <a16:creationId xmlns:a16="http://schemas.microsoft.com/office/drawing/2014/main" id="{A0CEC317-F784-40DF-82CD-44FD642C420E}"/>
              </a:ext>
            </a:extLst>
          </p:cNvPr>
          <p:cNvSpPr>
            <a:spLocks noGrp="1"/>
          </p:cNvSpPr>
          <p:nvPr>
            <p:ph type="sldNum" sz="quarter" idx="4"/>
          </p:nvPr>
        </p:nvSpPr>
        <p:spPr/>
        <p:txBody>
          <a:bodyPr/>
          <a:lstStyle/>
          <a:p>
            <a:pPr algn="r"/>
            <a:fld id="{256D3EEF-DE4E-429D-8EC4-DDC531AFF587}" type="slidenum">
              <a:rPr lang="it-IT" smtClean="0"/>
              <a:pPr algn="r"/>
              <a:t>11</a:t>
            </a:fld>
            <a:endParaRPr lang="it-IT"/>
          </a:p>
        </p:txBody>
      </p:sp>
      <p:sp>
        <p:nvSpPr>
          <p:cNvPr id="5" name="Segnaposto piè di pagina 4">
            <a:extLst>
              <a:ext uri="{FF2B5EF4-FFF2-40B4-BE49-F238E27FC236}">
                <a16:creationId xmlns:a16="http://schemas.microsoft.com/office/drawing/2014/main" id="{EC9DF9F3-52F8-4023-AF82-8F5087BB2294}"/>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
        <p:nvSpPr>
          <p:cNvPr id="7" name="Circle: Hollow 26">
            <a:extLst>
              <a:ext uri="{FF2B5EF4-FFF2-40B4-BE49-F238E27FC236}">
                <a16:creationId xmlns:a16="http://schemas.microsoft.com/office/drawing/2014/main" id="{793F0A7D-8944-4D11-B9F5-755CB82202D4}"/>
              </a:ext>
            </a:extLst>
          </p:cNvPr>
          <p:cNvSpPr/>
          <p:nvPr/>
        </p:nvSpPr>
        <p:spPr>
          <a:xfrm rot="5400000">
            <a:off x="4852686" y="2723886"/>
            <a:ext cx="1605654" cy="1649470"/>
          </a:xfrm>
          <a:prstGeom prst="donut">
            <a:avLst>
              <a:gd name="adj" fmla="val 12767"/>
            </a:avLst>
          </a:prstGeom>
          <a:solidFill>
            <a:srgbClr val="CB1B4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panose="020F0502020204030204"/>
              <a:ea typeface="+mn-ea"/>
              <a:cs typeface="+mn-cs"/>
            </a:endParaRPr>
          </a:p>
        </p:txBody>
      </p:sp>
      <p:grpSp>
        <p:nvGrpSpPr>
          <p:cNvPr id="8" name="Gruppo 7">
            <a:extLst>
              <a:ext uri="{FF2B5EF4-FFF2-40B4-BE49-F238E27FC236}">
                <a16:creationId xmlns:a16="http://schemas.microsoft.com/office/drawing/2014/main" id="{4257723B-01E5-40C7-88BD-C868592C94B6}"/>
              </a:ext>
            </a:extLst>
          </p:cNvPr>
          <p:cNvGrpSpPr>
            <a:grpSpLocks noChangeAspect="1"/>
          </p:cNvGrpSpPr>
          <p:nvPr/>
        </p:nvGrpSpPr>
        <p:grpSpPr>
          <a:xfrm>
            <a:off x="5321996" y="3116180"/>
            <a:ext cx="663722" cy="864882"/>
            <a:chOff x="15762407" y="6821192"/>
            <a:chExt cx="3482976" cy="4183710"/>
          </a:xfrm>
        </p:grpSpPr>
        <p:grpSp>
          <p:nvGrpSpPr>
            <p:cNvPr id="36" name="Group 63">
              <a:extLst>
                <a:ext uri="{FF2B5EF4-FFF2-40B4-BE49-F238E27FC236}">
                  <a16:creationId xmlns:a16="http://schemas.microsoft.com/office/drawing/2014/main" id="{9C3E3827-966D-4645-A041-9F94D86627A8}"/>
                </a:ext>
              </a:extLst>
            </p:cNvPr>
            <p:cNvGrpSpPr/>
            <p:nvPr/>
          </p:nvGrpSpPr>
          <p:grpSpPr>
            <a:xfrm>
              <a:off x="16323016" y="6821192"/>
              <a:ext cx="2364001" cy="2883475"/>
              <a:chOff x="7931851" y="2464731"/>
              <a:chExt cx="1002842" cy="1223210"/>
            </a:xfrm>
            <a:solidFill>
              <a:srgbClr val="282F39"/>
            </a:solidFill>
          </p:grpSpPr>
          <p:sp>
            <p:nvSpPr>
              <p:cNvPr id="38" name="Freeform 5">
                <a:extLst>
                  <a:ext uri="{FF2B5EF4-FFF2-40B4-BE49-F238E27FC236}">
                    <a16:creationId xmlns:a16="http://schemas.microsoft.com/office/drawing/2014/main" id="{9CF3A886-BB70-438C-8655-35F08CBC50F5}"/>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007A7D">
                      <a:lumMod val="60000"/>
                      <a:lumOff val="40000"/>
                    </a:srgbClr>
                  </a:solidFill>
                  <a:effectLst/>
                  <a:uLnTx/>
                  <a:uFillTx/>
                  <a:latin typeface="Calibri"/>
                  <a:ea typeface="+mn-ea"/>
                  <a:cs typeface="+mn-cs"/>
                </a:endParaRPr>
              </a:p>
            </p:txBody>
          </p:sp>
          <p:sp>
            <p:nvSpPr>
              <p:cNvPr id="39" name="Freeform 6">
                <a:extLst>
                  <a:ext uri="{FF2B5EF4-FFF2-40B4-BE49-F238E27FC236}">
                    <a16:creationId xmlns:a16="http://schemas.microsoft.com/office/drawing/2014/main" id="{1E721BB4-33E1-4127-8F51-26D33803D507}"/>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0" name="Freeform 7">
                <a:extLst>
                  <a:ext uri="{FF2B5EF4-FFF2-40B4-BE49-F238E27FC236}">
                    <a16:creationId xmlns:a16="http://schemas.microsoft.com/office/drawing/2014/main" id="{A74DAEC9-85E2-4ECF-92FD-4FBB719D4DB9}"/>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1" name="Freeform 8">
                <a:extLst>
                  <a:ext uri="{FF2B5EF4-FFF2-40B4-BE49-F238E27FC236}">
                    <a16:creationId xmlns:a16="http://schemas.microsoft.com/office/drawing/2014/main" id="{B5849AC7-0A45-4943-B597-28DDAC0EDCAD}"/>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2" name="Freeform 9">
                <a:extLst>
                  <a:ext uri="{FF2B5EF4-FFF2-40B4-BE49-F238E27FC236}">
                    <a16:creationId xmlns:a16="http://schemas.microsoft.com/office/drawing/2014/main" id="{11680D6D-E423-45A0-B6C5-BA5F05BFF988}"/>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3" name="Freeform 10">
                <a:extLst>
                  <a:ext uri="{FF2B5EF4-FFF2-40B4-BE49-F238E27FC236}">
                    <a16:creationId xmlns:a16="http://schemas.microsoft.com/office/drawing/2014/main" id="{15E50500-7088-4BAE-B65E-764E5D31E53F}"/>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4" name="Freeform 11">
                <a:extLst>
                  <a:ext uri="{FF2B5EF4-FFF2-40B4-BE49-F238E27FC236}">
                    <a16:creationId xmlns:a16="http://schemas.microsoft.com/office/drawing/2014/main" id="{DEBEDD5B-71A5-486B-A4FA-3AEB4FD7B716}"/>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5" name="Freeform 12">
                <a:extLst>
                  <a:ext uri="{FF2B5EF4-FFF2-40B4-BE49-F238E27FC236}">
                    <a16:creationId xmlns:a16="http://schemas.microsoft.com/office/drawing/2014/main" id="{F175FAFB-D7FA-4821-9637-3CAE4A41DC9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6" name="Freeform 13">
                <a:extLst>
                  <a:ext uri="{FF2B5EF4-FFF2-40B4-BE49-F238E27FC236}">
                    <a16:creationId xmlns:a16="http://schemas.microsoft.com/office/drawing/2014/main" id="{C0003699-0C67-4A28-8329-A49E1419D255}"/>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7" name="Freeform 14">
                <a:extLst>
                  <a:ext uri="{FF2B5EF4-FFF2-40B4-BE49-F238E27FC236}">
                    <a16:creationId xmlns:a16="http://schemas.microsoft.com/office/drawing/2014/main" id="{A0414FC3-B0A1-4F1E-9F1B-5F03A4864589}"/>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8" name="Freeform 15">
                <a:extLst>
                  <a:ext uri="{FF2B5EF4-FFF2-40B4-BE49-F238E27FC236}">
                    <a16:creationId xmlns:a16="http://schemas.microsoft.com/office/drawing/2014/main" id="{D5317FB0-DE23-40F0-8FB4-AD672471C339}"/>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49" name="Freeform 16">
                <a:extLst>
                  <a:ext uri="{FF2B5EF4-FFF2-40B4-BE49-F238E27FC236}">
                    <a16:creationId xmlns:a16="http://schemas.microsoft.com/office/drawing/2014/main" id="{B1F66A6B-9464-4341-B86F-C7171B1962ED}"/>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50" name="Freeform 17">
                <a:extLst>
                  <a:ext uri="{FF2B5EF4-FFF2-40B4-BE49-F238E27FC236}">
                    <a16:creationId xmlns:a16="http://schemas.microsoft.com/office/drawing/2014/main" id="{E492A6D3-56BC-4D25-B1BC-B7D822A21F2A}"/>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51" name="Freeform 18">
                <a:extLst>
                  <a:ext uri="{FF2B5EF4-FFF2-40B4-BE49-F238E27FC236}">
                    <a16:creationId xmlns:a16="http://schemas.microsoft.com/office/drawing/2014/main" id="{52201D57-5087-43E0-BBAB-74CA3DAE4B7C}"/>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grpSp>
        <p:sp>
          <p:nvSpPr>
            <p:cNvPr id="37" name="Freeform 5">
              <a:extLst>
                <a:ext uri="{FF2B5EF4-FFF2-40B4-BE49-F238E27FC236}">
                  <a16:creationId xmlns:a16="http://schemas.microsoft.com/office/drawing/2014/main" id="{7C0B4B90-E5F4-4EF7-ACDE-03829273061F}"/>
                </a:ext>
              </a:extLst>
            </p:cNvPr>
            <p:cNvSpPr>
              <a:spLocks/>
            </p:cNvSpPr>
            <p:nvPr/>
          </p:nvSpPr>
          <p:spPr bwMode="auto">
            <a:xfrm>
              <a:off x="15762407" y="9759407"/>
              <a:ext cx="3482976" cy="1245495"/>
            </a:xfrm>
            <a:custGeom>
              <a:avLst/>
              <a:gdLst>
                <a:gd name="T0" fmla="*/ 451 w 629"/>
                <a:gd name="T1" fmla="*/ 74 h 225"/>
                <a:gd name="T2" fmla="*/ 466 w 629"/>
                <a:gd name="T3" fmla="*/ 74 h 225"/>
                <a:gd name="T4" fmla="*/ 503 w 629"/>
                <a:gd name="T5" fmla="*/ 64 h 225"/>
                <a:gd name="T6" fmla="*/ 583 w 629"/>
                <a:gd name="T7" fmla="*/ 15 h 225"/>
                <a:gd name="T8" fmla="*/ 600 w 629"/>
                <a:gd name="T9" fmla="*/ 4 h 225"/>
                <a:gd name="T10" fmla="*/ 621 w 629"/>
                <a:gd name="T11" fmla="*/ 9 h 225"/>
                <a:gd name="T12" fmla="*/ 627 w 629"/>
                <a:gd name="T13" fmla="*/ 19 h 225"/>
                <a:gd name="T14" fmla="*/ 626 w 629"/>
                <a:gd name="T15" fmla="*/ 26 h 225"/>
                <a:gd name="T16" fmla="*/ 588 w 629"/>
                <a:gd name="T17" fmla="*/ 67 h 225"/>
                <a:gd name="T18" fmla="*/ 547 w 629"/>
                <a:gd name="T19" fmla="*/ 105 h 225"/>
                <a:gd name="T20" fmla="*/ 516 w 629"/>
                <a:gd name="T21" fmla="*/ 135 h 225"/>
                <a:gd name="T22" fmla="*/ 497 w 629"/>
                <a:gd name="T23" fmla="*/ 148 h 225"/>
                <a:gd name="T24" fmla="*/ 447 w 629"/>
                <a:gd name="T25" fmla="*/ 179 h 225"/>
                <a:gd name="T26" fmla="*/ 393 w 629"/>
                <a:gd name="T27" fmla="*/ 219 h 225"/>
                <a:gd name="T28" fmla="*/ 371 w 629"/>
                <a:gd name="T29" fmla="*/ 223 h 225"/>
                <a:gd name="T30" fmla="*/ 329 w 629"/>
                <a:gd name="T31" fmla="*/ 212 h 225"/>
                <a:gd name="T32" fmla="*/ 285 w 629"/>
                <a:gd name="T33" fmla="*/ 201 h 225"/>
                <a:gd name="T34" fmla="*/ 225 w 629"/>
                <a:gd name="T35" fmla="*/ 189 h 225"/>
                <a:gd name="T36" fmla="*/ 186 w 629"/>
                <a:gd name="T37" fmla="*/ 181 h 225"/>
                <a:gd name="T38" fmla="*/ 169 w 629"/>
                <a:gd name="T39" fmla="*/ 180 h 225"/>
                <a:gd name="T40" fmla="*/ 121 w 629"/>
                <a:gd name="T41" fmla="*/ 170 h 225"/>
                <a:gd name="T42" fmla="*/ 66 w 629"/>
                <a:gd name="T43" fmla="*/ 157 h 225"/>
                <a:gd name="T44" fmla="*/ 23 w 629"/>
                <a:gd name="T45" fmla="*/ 149 h 225"/>
                <a:gd name="T46" fmla="*/ 9 w 629"/>
                <a:gd name="T47" fmla="*/ 145 h 225"/>
                <a:gd name="T48" fmla="*/ 4 w 629"/>
                <a:gd name="T49" fmla="*/ 140 h 225"/>
                <a:gd name="T50" fmla="*/ 3 w 629"/>
                <a:gd name="T51" fmla="*/ 94 h 225"/>
                <a:gd name="T52" fmla="*/ 21 w 629"/>
                <a:gd name="T53" fmla="*/ 29 h 225"/>
                <a:gd name="T54" fmla="*/ 39 w 629"/>
                <a:gd name="T55" fmla="*/ 4 h 225"/>
                <a:gd name="T56" fmla="*/ 45 w 629"/>
                <a:gd name="T57" fmla="*/ 2 h 225"/>
                <a:gd name="T58" fmla="*/ 106 w 629"/>
                <a:gd name="T59" fmla="*/ 21 h 225"/>
                <a:gd name="T60" fmla="*/ 125 w 629"/>
                <a:gd name="T61" fmla="*/ 27 h 225"/>
                <a:gd name="T62" fmla="*/ 135 w 629"/>
                <a:gd name="T63" fmla="*/ 27 h 225"/>
                <a:gd name="T64" fmla="*/ 175 w 629"/>
                <a:gd name="T65" fmla="*/ 17 h 225"/>
                <a:gd name="T66" fmla="*/ 231 w 629"/>
                <a:gd name="T67" fmla="*/ 11 h 225"/>
                <a:gd name="T68" fmla="*/ 274 w 629"/>
                <a:gd name="T69" fmla="*/ 24 h 225"/>
                <a:gd name="T70" fmla="*/ 329 w 629"/>
                <a:gd name="T71" fmla="*/ 52 h 225"/>
                <a:gd name="T72" fmla="*/ 356 w 629"/>
                <a:gd name="T73" fmla="*/ 57 h 225"/>
                <a:gd name="T74" fmla="*/ 417 w 629"/>
                <a:gd name="T75" fmla="*/ 71 h 225"/>
                <a:gd name="T76" fmla="*/ 433 w 629"/>
                <a:gd name="T77" fmla="*/ 87 h 225"/>
                <a:gd name="T78" fmla="*/ 422 w 629"/>
                <a:gd name="T79" fmla="*/ 112 h 225"/>
                <a:gd name="T80" fmla="*/ 386 w 629"/>
                <a:gd name="T81" fmla="*/ 113 h 225"/>
                <a:gd name="T82" fmla="*/ 309 w 629"/>
                <a:gd name="T83" fmla="*/ 113 h 225"/>
                <a:gd name="T84" fmla="*/ 279 w 629"/>
                <a:gd name="T85" fmla="*/ 120 h 225"/>
                <a:gd name="T86" fmla="*/ 272 w 629"/>
                <a:gd name="T87" fmla="*/ 134 h 225"/>
                <a:gd name="T88" fmla="*/ 285 w 629"/>
                <a:gd name="T89" fmla="*/ 141 h 225"/>
                <a:gd name="T90" fmla="*/ 296 w 629"/>
                <a:gd name="T91" fmla="*/ 137 h 225"/>
                <a:gd name="T92" fmla="*/ 366 w 629"/>
                <a:gd name="T93" fmla="*/ 134 h 225"/>
                <a:gd name="T94" fmla="*/ 409 w 629"/>
                <a:gd name="T95" fmla="*/ 136 h 225"/>
                <a:gd name="T96" fmla="*/ 437 w 629"/>
                <a:gd name="T97" fmla="*/ 130 h 225"/>
                <a:gd name="T98" fmla="*/ 453 w 629"/>
                <a:gd name="T99" fmla="*/ 77 h 225"/>
                <a:gd name="T100" fmla="*/ 451 w 629"/>
                <a:gd name="T101" fmla="*/ 7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225">
                  <a:moveTo>
                    <a:pt x="451" y="74"/>
                  </a:moveTo>
                  <a:cubicBezTo>
                    <a:pt x="457" y="74"/>
                    <a:pt x="462" y="74"/>
                    <a:pt x="466" y="74"/>
                  </a:cubicBezTo>
                  <a:cubicBezTo>
                    <a:pt x="480" y="73"/>
                    <a:pt x="491" y="68"/>
                    <a:pt x="503" y="64"/>
                  </a:cubicBezTo>
                  <a:cubicBezTo>
                    <a:pt x="533" y="52"/>
                    <a:pt x="557" y="33"/>
                    <a:pt x="583" y="15"/>
                  </a:cubicBezTo>
                  <a:cubicBezTo>
                    <a:pt x="589" y="11"/>
                    <a:pt x="594" y="7"/>
                    <a:pt x="600" y="4"/>
                  </a:cubicBezTo>
                  <a:cubicBezTo>
                    <a:pt x="608" y="0"/>
                    <a:pt x="615" y="2"/>
                    <a:pt x="621" y="9"/>
                  </a:cubicBezTo>
                  <a:cubicBezTo>
                    <a:pt x="623" y="12"/>
                    <a:pt x="625" y="16"/>
                    <a:pt x="627" y="19"/>
                  </a:cubicBezTo>
                  <a:cubicBezTo>
                    <a:pt x="629" y="22"/>
                    <a:pt x="628" y="24"/>
                    <a:pt x="626" y="26"/>
                  </a:cubicBezTo>
                  <a:cubicBezTo>
                    <a:pt x="613" y="40"/>
                    <a:pt x="601" y="54"/>
                    <a:pt x="588" y="67"/>
                  </a:cubicBezTo>
                  <a:cubicBezTo>
                    <a:pt x="575" y="80"/>
                    <a:pt x="560" y="92"/>
                    <a:pt x="547" y="105"/>
                  </a:cubicBezTo>
                  <a:cubicBezTo>
                    <a:pt x="536" y="115"/>
                    <a:pt x="527" y="126"/>
                    <a:pt x="516" y="135"/>
                  </a:cubicBezTo>
                  <a:cubicBezTo>
                    <a:pt x="511" y="140"/>
                    <a:pt x="503" y="144"/>
                    <a:pt x="497" y="148"/>
                  </a:cubicBezTo>
                  <a:cubicBezTo>
                    <a:pt x="480" y="158"/>
                    <a:pt x="464" y="169"/>
                    <a:pt x="447" y="179"/>
                  </a:cubicBezTo>
                  <a:cubicBezTo>
                    <a:pt x="427" y="190"/>
                    <a:pt x="411" y="205"/>
                    <a:pt x="393" y="219"/>
                  </a:cubicBezTo>
                  <a:cubicBezTo>
                    <a:pt x="386" y="225"/>
                    <a:pt x="379" y="225"/>
                    <a:pt x="371" y="223"/>
                  </a:cubicBezTo>
                  <a:cubicBezTo>
                    <a:pt x="357" y="219"/>
                    <a:pt x="343" y="216"/>
                    <a:pt x="329" y="212"/>
                  </a:cubicBezTo>
                  <a:cubicBezTo>
                    <a:pt x="314" y="208"/>
                    <a:pt x="300" y="205"/>
                    <a:pt x="285" y="201"/>
                  </a:cubicBezTo>
                  <a:cubicBezTo>
                    <a:pt x="265" y="197"/>
                    <a:pt x="245" y="193"/>
                    <a:pt x="225" y="189"/>
                  </a:cubicBezTo>
                  <a:cubicBezTo>
                    <a:pt x="212" y="186"/>
                    <a:pt x="199" y="183"/>
                    <a:pt x="186" y="181"/>
                  </a:cubicBezTo>
                  <a:cubicBezTo>
                    <a:pt x="180" y="180"/>
                    <a:pt x="174" y="180"/>
                    <a:pt x="169" y="180"/>
                  </a:cubicBezTo>
                  <a:cubicBezTo>
                    <a:pt x="152" y="180"/>
                    <a:pt x="137" y="175"/>
                    <a:pt x="121" y="170"/>
                  </a:cubicBezTo>
                  <a:cubicBezTo>
                    <a:pt x="103" y="165"/>
                    <a:pt x="85" y="161"/>
                    <a:pt x="66" y="157"/>
                  </a:cubicBezTo>
                  <a:cubicBezTo>
                    <a:pt x="52" y="154"/>
                    <a:pt x="38" y="152"/>
                    <a:pt x="23" y="149"/>
                  </a:cubicBezTo>
                  <a:cubicBezTo>
                    <a:pt x="18" y="148"/>
                    <a:pt x="13" y="147"/>
                    <a:pt x="9" y="145"/>
                  </a:cubicBezTo>
                  <a:cubicBezTo>
                    <a:pt x="7" y="144"/>
                    <a:pt x="5" y="142"/>
                    <a:pt x="4" y="140"/>
                  </a:cubicBezTo>
                  <a:cubicBezTo>
                    <a:pt x="0" y="125"/>
                    <a:pt x="1" y="109"/>
                    <a:pt x="3" y="94"/>
                  </a:cubicBezTo>
                  <a:cubicBezTo>
                    <a:pt x="6" y="72"/>
                    <a:pt x="12" y="50"/>
                    <a:pt x="21" y="29"/>
                  </a:cubicBezTo>
                  <a:cubicBezTo>
                    <a:pt x="26" y="20"/>
                    <a:pt x="30" y="10"/>
                    <a:pt x="39" y="4"/>
                  </a:cubicBezTo>
                  <a:cubicBezTo>
                    <a:pt x="40" y="3"/>
                    <a:pt x="43" y="2"/>
                    <a:pt x="45" y="2"/>
                  </a:cubicBezTo>
                  <a:cubicBezTo>
                    <a:pt x="66" y="8"/>
                    <a:pt x="86" y="15"/>
                    <a:pt x="106" y="21"/>
                  </a:cubicBezTo>
                  <a:cubicBezTo>
                    <a:pt x="113" y="23"/>
                    <a:pt x="119" y="25"/>
                    <a:pt x="125" y="27"/>
                  </a:cubicBezTo>
                  <a:cubicBezTo>
                    <a:pt x="129" y="28"/>
                    <a:pt x="132" y="28"/>
                    <a:pt x="135" y="27"/>
                  </a:cubicBezTo>
                  <a:cubicBezTo>
                    <a:pt x="149" y="24"/>
                    <a:pt x="162" y="20"/>
                    <a:pt x="175" y="17"/>
                  </a:cubicBezTo>
                  <a:cubicBezTo>
                    <a:pt x="193" y="13"/>
                    <a:pt x="212" y="9"/>
                    <a:pt x="231" y="11"/>
                  </a:cubicBezTo>
                  <a:cubicBezTo>
                    <a:pt x="246" y="13"/>
                    <a:pt x="261" y="17"/>
                    <a:pt x="274" y="24"/>
                  </a:cubicBezTo>
                  <a:cubicBezTo>
                    <a:pt x="293" y="33"/>
                    <a:pt x="311" y="42"/>
                    <a:pt x="329" y="52"/>
                  </a:cubicBezTo>
                  <a:cubicBezTo>
                    <a:pt x="337" y="56"/>
                    <a:pt x="347" y="56"/>
                    <a:pt x="356" y="57"/>
                  </a:cubicBezTo>
                  <a:cubicBezTo>
                    <a:pt x="377" y="60"/>
                    <a:pt x="398" y="62"/>
                    <a:pt x="417" y="71"/>
                  </a:cubicBezTo>
                  <a:cubicBezTo>
                    <a:pt x="425" y="74"/>
                    <a:pt x="428" y="81"/>
                    <a:pt x="433" y="87"/>
                  </a:cubicBezTo>
                  <a:cubicBezTo>
                    <a:pt x="440" y="96"/>
                    <a:pt x="435" y="111"/>
                    <a:pt x="422" y="112"/>
                  </a:cubicBezTo>
                  <a:cubicBezTo>
                    <a:pt x="410" y="113"/>
                    <a:pt x="398" y="114"/>
                    <a:pt x="386" y="113"/>
                  </a:cubicBezTo>
                  <a:cubicBezTo>
                    <a:pt x="360" y="111"/>
                    <a:pt x="334" y="109"/>
                    <a:pt x="309" y="113"/>
                  </a:cubicBezTo>
                  <a:cubicBezTo>
                    <a:pt x="299" y="114"/>
                    <a:pt x="289" y="117"/>
                    <a:pt x="279" y="120"/>
                  </a:cubicBezTo>
                  <a:cubicBezTo>
                    <a:pt x="273" y="122"/>
                    <a:pt x="270" y="128"/>
                    <a:pt x="272" y="134"/>
                  </a:cubicBezTo>
                  <a:cubicBezTo>
                    <a:pt x="274" y="139"/>
                    <a:pt x="279" y="142"/>
                    <a:pt x="285" y="141"/>
                  </a:cubicBezTo>
                  <a:cubicBezTo>
                    <a:pt x="289" y="140"/>
                    <a:pt x="292" y="138"/>
                    <a:pt x="296" y="137"/>
                  </a:cubicBezTo>
                  <a:cubicBezTo>
                    <a:pt x="319" y="131"/>
                    <a:pt x="343" y="132"/>
                    <a:pt x="366" y="134"/>
                  </a:cubicBezTo>
                  <a:cubicBezTo>
                    <a:pt x="381" y="135"/>
                    <a:pt x="395" y="136"/>
                    <a:pt x="409" y="136"/>
                  </a:cubicBezTo>
                  <a:cubicBezTo>
                    <a:pt x="418" y="136"/>
                    <a:pt x="428" y="134"/>
                    <a:pt x="437" y="130"/>
                  </a:cubicBezTo>
                  <a:cubicBezTo>
                    <a:pt x="454" y="122"/>
                    <a:pt x="465" y="96"/>
                    <a:pt x="453" y="77"/>
                  </a:cubicBezTo>
                  <a:cubicBezTo>
                    <a:pt x="452" y="76"/>
                    <a:pt x="452" y="76"/>
                    <a:pt x="451" y="74"/>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dirty="0">
                <a:ln>
                  <a:noFill/>
                </a:ln>
                <a:solidFill>
                  <a:srgbClr val="282F39"/>
                </a:solidFill>
                <a:effectLst/>
                <a:uLnTx/>
                <a:uFillTx/>
                <a:latin typeface="Calibri" panose="020F0502020204030204"/>
                <a:ea typeface="+mn-ea"/>
                <a:cs typeface="+mn-cs"/>
              </a:endParaRPr>
            </a:p>
          </p:txBody>
        </p:sp>
      </p:grpSp>
      <p:sp>
        <p:nvSpPr>
          <p:cNvPr id="9" name="Circle: Hollow 1">
            <a:extLst>
              <a:ext uri="{FF2B5EF4-FFF2-40B4-BE49-F238E27FC236}">
                <a16:creationId xmlns:a16="http://schemas.microsoft.com/office/drawing/2014/main" id="{28ED3CAC-EE3C-480F-980D-9CC88A2D360A}"/>
              </a:ext>
            </a:extLst>
          </p:cNvPr>
          <p:cNvSpPr/>
          <p:nvPr/>
        </p:nvSpPr>
        <p:spPr>
          <a:xfrm rot="5400000">
            <a:off x="2860978" y="2700619"/>
            <a:ext cx="1605654" cy="1649470"/>
          </a:xfrm>
          <a:prstGeom prst="donut">
            <a:avLst>
              <a:gd name="adj" fmla="val 12767"/>
            </a:avLst>
          </a:prstGeom>
          <a:solidFill>
            <a:srgbClr val="C2C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panose="020F0502020204030204"/>
              <a:ea typeface="+mn-ea"/>
              <a:cs typeface="+mn-cs"/>
            </a:endParaRPr>
          </a:p>
        </p:txBody>
      </p:sp>
      <p:grpSp>
        <p:nvGrpSpPr>
          <p:cNvPr id="10" name="Gruppo 9">
            <a:extLst>
              <a:ext uri="{FF2B5EF4-FFF2-40B4-BE49-F238E27FC236}">
                <a16:creationId xmlns:a16="http://schemas.microsoft.com/office/drawing/2014/main" id="{952893CB-BCBF-480D-903A-37C07733E80B}"/>
              </a:ext>
            </a:extLst>
          </p:cNvPr>
          <p:cNvGrpSpPr>
            <a:grpSpLocks noChangeAspect="1"/>
          </p:cNvGrpSpPr>
          <p:nvPr/>
        </p:nvGrpSpPr>
        <p:grpSpPr>
          <a:xfrm rot="5400000">
            <a:off x="3343528" y="3135742"/>
            <a:ext cx="719477" cy="779224"/>
            <a:chOff x="770209" y="3811614"/>
            <a:chExt cx="2417666" cy="2413691"/>
          </a:xfrm>
        </p:grpSpPr>
        <p:sp>
          <p:nvSpPr>
            <p:cNvPr id="33" name="Freeform 5">
              <a:extLst>
                <a:ext uri="{FF2B5EF4-FFF2-40B4-BE49-F238E27FC236}">
                  <a16:creationId xmlns:a16="http://schemas.microsoft.com/office/drawing/2014/main" id="{28B3A3D5-A248-44C6-9F99-D117CB2D745E}"/>
                </a:ext>
              </a:extLst>
            </p:cNvPr>
            <p:cNvSpPr>
              <a:spLocks/>
            </p:cNvSpPr>
            <p:nvPr/>
          </p:nvSpPr>
          <p:spPr bwMode="auto">
            <a:xfrm>
              <a:off x="2233533" y="5274939"/>
              <a:ext cx="954342" cy="950366"/>
            </a:xfrm>
            <a:custGeom>
              <a:avLst/>
              <a:gdLst>
                <a:gd name="T0" fmla="*/ 1404 w 1547"/>
                <a:gd name="T1" fmla="*/ 890 h 1547"/>
                <a:gd name="T2" fmla="*/ 514 w 1547"/>
                <a:gd name="T3" fmla="*/ 0 h 1547"/>
                <a:gd name="T4" fmla="*/ 0 w 1547"/>
                <a:gd name="T5" fmla="*/ 514 h 1547"/>
                <a:gd name="T6" fmla="*/ 890 w 1547"/>
                <a:gd name="T7" fmla="*/ 1404 h 1547"/>
                <a:gd name="T8" fmla="*/ 1404 w 1547"/>
                <a:gd name="T9" fmla="*/ 1404 h 1547"/>
                <a:gd name="T10" fmla="*/ 1404 w 1547"/>
                <a:gd name="T11" fmla="*/ 890 h 1547"/>
              </a:gdLst>
              <a:ahLst/>
              <a:cxnLst>
                <a:cxn ang="0">
                  <a:pos x="T0" y="T1"/>
                </a:cxn>
                <a:cxn ang="0">
                  <a:pos x="T2" y="T3"/>
                </a:cxn>
                <a:cxn ang="0">
                  <a:pos x="T4" y="T5"/>
                </a:cxn>
                <a:cxn ang="0">
                  <a:pos x="T6" y="T7"/>
                </a:cxn>
                <a:cxn ang="0">
                  <a:pos x="T8" y="T9"/>
                </a:cxn>
                <a:cxn ang="0">
                  <a:pos x="T10" y="T11"/>
                </a:cxn>
              </a:cxnLst>
              <a:rect l="0" t="0" r="r" b="b"/>
              <a:pathLst>
                <a:path w="1547" h="1547">
                  <a:moveTo>
                    <a:pt x="1404" y="890"/>
                  </a:moveTo>
                  <a:cubicBezTo>
                    <a:pt x="514" y="0"/>
                    <a:pt x="514" y="0"/>
                    <a:pt x="514" y="0"/>
                  </a:cubicBezTo>
                  <a:cubicBezTo>
                    <a:pt x="382" y="206"/>
                    <a:pt x="206" y="382"/>
                    <a:pt x="0" y="514"/>
                  </a:cubicBezTo>
                  <a:cubicBezTo>
                    <a:pt x="890" y="1404"/>
                    <a:pt x="890" y="1404"/>
                    <a:pt x="890" y="1404"/>
                  </a:cubicBezTo>
                  <a:cubicBezTo>
                    <a:pt x="1032" y="1547"/>
                    <a:pt x="1263" y="1547"/>
                    <a:pt x="1404" y="1404"/>
                  </a:cubicBezTo>
                  <a:cubicBezTo>
                    <a:pt x="1547" y="1263"/>
                    <a:pt x="1547" y="1032"/>
                    <a:pt x="1404" y="890"/>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34" name="Freeform 6">
              <a:extLst>
                <a:ext uri="{FF2B5EF4-FFF2-40B4-BE49-F238E27FC236}">
                  <a16:creationId xmlns:a16="http://schemas.microsoft.com/office/drawing/2014/main" id="{76A4F790-E1CC-42DA-8737-8586A0295DDF}"/>
                </a:ext>
              </a:extLst>
            </p:cNvPr>
            <p:cNvSpPr>
              <a:spLocks noEditPoints="1"/>
            </p:cNvSpPr>
            <p:nvPr/>
          </p:nvSpPr>
          <p:spPr bwMode="auto">
            <a:xfrm>
              <a:off x="770209" y="3811614"/>
              <a:ext cx="1797343" cy="1793367"/>
            </a:xfrm>
            <a:custGeom>
              <a:avLst/>
              <a:gdLst>
                <a:gd name="T0" fmla="*/ 2910 w 2910"/>
                <a:gd name="T1" fmla="*/ 1455 h 2910"/>
                <a:gd name="T2" fmla="*/ 1455 w 2910"/>
                <a:gd name="T3" fmla="*/ 0 h 2910"/>
                <a:gd name="T4" fmla="*/ 0 w 2910"/>
                <a:gd name="T5" fmla="*/ 1455 h 2910"/>
                <a:gd name="T6" fmla="*/ 1455 w 2910"/>
                <a:gd name="T7" fmla="*/ 2910 h 2910"/>
                <a:gd name="T8" fmla="*/ 2910 w 2910"/>
                <a:gd name="T9" fmla="*/ 1455 h 2910"/>
                <a:gd name="T10" fmla="*/ 1455 w 2910"/>
                <a:gd name="T11" fmla="*/ 2546 h 2910"/>
                <a:gd name="T12" fmla="*/ 364 w 2910"/>
                <a:gd name="T13" fmla="*/ 1455 h 2910"/>
                <a:gd name="T14" fmla="*/ 1455 w 2910"/>
                <a:gd name="T15" fmla="*/ 364 h 2910"/>
                <a:gd name="T16" fmla="*/ 2546 w 2910"/>
                <a:gd name="T17" fmla="*/ 1455 h 2910"/>
                <a:gd name="T18" fmla="*/ 1455 w 2910"/>
                <a:gd name="T19" fmla="*/ 2546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0" h="2910">
                  <a:moveTo>
                    <a:pt x="2910" y="1455"/>
                  </a:moveTo>
                  <a:cubicBezTo>
                    <a:pt x="2910" y="651"/>
                    <a:pt x="2259" y="0"/>
                    <a:pt x="1455" y="0"/>
                  </a:cubicBezTo>
                  <a:cubicBezTo>
                    <a:pt x="652" y="0"/>
                    <a:pt x="0" y="651"/>
                    <a:pt x="0" y="1455"/>
                  </a:cubicBezTo>
                  <a:cubicBezTo>
                    <a:pt x="0" y="2259"/>
                    <a:pt x="652" y="2910"/>
                    <a:pt x="1455" y="2910"/>
                  </a:cubicBezTo>
                  <a:cubicBezTo>
                    <a:pt x="2259" y="2910"/>
                    <a:pt x="2910" y="2259"/>
                    <a:pt x="2910" y="1455"/>
                  </a:cubicBezTo>
                  <a:close/>
                  <a:moveTo>
                    <a:pt x="1455" y="2546"/>
                  </a:moveTo>
                  <a:cubicBezTo>
                    <a:pt x="853" y="2546"/>
                    <a:pt x="364" y="2057"/>
                    <a:pt x="364" y="1455"/>
                  </a:cubicBezTo>
                  <a:cubicBezTo>
                    <a:pt x="364" y="853"/>
                    <a:pt x="853" y="364"/>
                    <a:pt x="1455" y="364"/>
                  </a:cubicBezTo>
                  <a:cubicBezTo>
                    <a:pt x="2057" y="364"/>
                    <a:pt x="2546" y="853"/>
                    <a:pt x="2546" y="1455"/>
                  </a:cubicBezTo>
                  <a:cubicBezTo>
                    <a:pt x="2546" y="2057"/>
                    <a:pt x="2057" y="2546"/>
                    <a:pt x="1455" y="2546"/>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35" name="Freeform 7">
              <a:extLst>
                <a:ext uri="{FF2B5EF4-FFF2-40B4-BE49-F238E27FC236}">
                  <a16:creationId xmlns:a16="http://schemas.microsoft.com/office/drawing/2014/main" id="{3DA042C1-F433-47CF-914A-1837166F630F}"/>
                </a:ext>
              </a:extLst>
            </p:cNvPr>
            <p:cNvSpPr>
              <a:spLocks/>
            </p:cNvSpPr>
            <p:nvPr/>
          </p:nvSpPr>
          <p:spPr bwMode="auto">
            <a:xfrm>
              <a:off x="1143993" y="4185399"/>
              <a:ext cx="524888" cy="524888"/>
            </a:xfrm>
            <a:custGeom>
              <a:avLst/>
              <a:gdLst>
                <a:gd name="T0" fmla="*/ 0 w 849"/>
                <a:gd name="T1" fmla="*/ 849 h 849"/>
                <a:gd name="T2" fmla="*/ 243 w 849"/>
                <a:gd name="T3" fmla="*/ 849 h 849"/>
                <a:gd name="T4" fmla="*/ 849 w 849"/>
                <a:gd name="T5" fmla="*/ 243 h 849"/>
                <a:gd name="T6" fmla="*/ 849 w 849"/>
                <a:gd name="T7" fmla="*/ 0 h 849"/>
                <a:gd name="T8" fmla="*/ 0 w 849"/>
                <a:gd name="T9" fmla="*/ 849 h 849"/>
              </a:gdLst>
              <a:ahLst/>
              <a:cxnLst>
                <a:cxn ang="0">
                  <a:pos x="T0" y="T1"/>
                </a:cxn>
                <a:cxn ang="0">
                  <a:pos x="T2" y="T3"/>
                </a:cxn>
                <a:cxn ang="0">
                  <a:pos x="T4" y="T5"/>
                </a:cxn>
                <a:cxn ang="0">
                  <a:pos x="T6" y="T7"/>
                </a:cxn>
                <a:cxn ang="0">
                  <a:pos x="T8" y="T9"/>
                </a:cxn>
              </a:cxnLst>
              <a:rect l="0" t="0" r="r" b="b"/>
              <a:pathLst>
                <a:path w="849" h="849">
                  <a:moveTo>
                    <a:pt x="0" y="849"/>
                  </a:moveTo>
                  <a:cubicBezTo>
                    <a:pt x="243" y="849"/>
                    <a:pt x="243" y="849"/>
                    <a:pt x="243" y="849"/>
                  </a:cubicBezTo>
                  <a:cubicBezTo>
                    <a:pt x="243" y="515"/>
                    <a:pt x="515" y="243"/>
                    <a:pt x="849" y="243"/>
                  </a:cubicBezTo>
                  <a:cubicBezTo>
                    <a:pt x="849" y="0"/>
                    <a:pt x="849" y="0"/>
                    <a:pt x="849" y="0"/>
                  </a:cubicBezTo>
                  <a:cubicBezTo>
                    <a:pt x="381" y="0"/>
                    <a:pt x="0" y="381"/>
                    <a:pt x="0" y="849"/>
                  </a:cubicBezTo>
                  <a:close/>
                </a:path>
              </a:pathLst>
            </a:custGeom>
            <a:solidFill>
              <a:srgbClr val="282F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grpSp>
      <p:sp>
        <p:nvSpPr>
          <p:cNvPr id="11" name="Circle: Hollow 28">
            <a:extLst>
              <a:ext uri="{FF2B5EF4-FFF2-40B4-BE49-F238E27FC236}">
                <a16:creationId xmlns:a16="http://schemas.microsoft.com/office/drawing/2014/main" id="{18751882-3339-49E0-92C9-C1F920C3368A}"/>
              </a:ext>
            </a:extLst>
          </p:cNvPr>
          <p:cNvSpPr/>
          <p:nvPr/>
        </p:nvSpPr>
        <p:spPr>
          <a:xfrm rot="5400000">
            <a:off x="8641881" y="2737542"/>
            <a:ext cx="1605654" cy="1649470"/>
          </a:xfrm>
          <a:prstGeom prst="donut">
            <a:avLst>
              <a:gd name="adj" fmla="val 12767"/>
            </a:avLst>
          </a:prstGeom>
          <a:solidFill>
            <a:srgbClr val="FCB41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panose="020F0502020204030204"/>
              <a:ea typeface="+mn-ea"/>
              <a:cs typeface="+mn-cs"/>
            </a:endParaRPr>
          </a:p>
        </p:txBody>
      </p:sp>
      <p:grpSp>
        <p:nvGrpSpPr>
          <p:cNvPr id="12" name="Group 83">
            <a:extLst>
              <a:ext uri="{FF2B5EF4-FFF2-40B4-BE49-F238E27FC236}">
                <a16:creationId xmlns:a16="http://schemas.microsoft.com/office/drawing/2014/main" id="{7748F719-CBD0-44EA-B174-0B8FD007D1AF}"/>
              </a:ext>
            </a:extLst>
          </p:cNvPr>
          <p:cNvGrpSpPr/>
          <p:nvPr/>
        </p:nvGrpSpPr>
        <p:grpSpPr>
          <a:xfrm rot="2458938">
            <a:off x="9178420" y="3047748"/>
            <a:ext cx="438207" cy="1029059"/>
            <a:chOff x="9490633" y="1499448"/>
            <a:chExt cx="1270458" cy="3028167"/>
          </a:xfrm>
          <a:solidFill>
            <a:srgbClr val="282F39"/>
          </a:solidFill>
        </p:grpSpPr>
        <p:sp>
          <p:nvSpPr>
            <p:cNvPr id="28" name="Freeform 5">
              <a:extLst>
                <a:ext uri="{FF2B5EF4-FFF2-40B4-BE49-F238E27FC236}">
                  <a16:creationId xmlns:a16="http://schemas.microsoft.com/office/drawing/2014/main" id="{EF529BA3-63FE-48DB-A280-61C9636DA5E4}"/>
                </a:ext>
              </a:extLst>
            </p:cNvPr>
            <p:cNvSpPr>
              <a:spLocks noEditPoints="1"/>
            </p:cNvSpPr>
            <p:nvPr/>
          </p:nvSpPr>
          <p:spPr bwMode="auto">
            <a:xfrm>
              <a:off x="9730649" y="1907294"/>
              <a:ext cx="822910" cy="1768535"/>
            </a:xfrm>
            <a:custGeom>
              <a:avLst/>
              <a:gdLst>
                <a:gd name="T0" fmla="*/ 39 w 233"/>
                <a:gd name="T1" fmla="*/ 495 h 500"/>
                <a:gd name="T2" fmla="*/ 32 w 233"/>
                <a:gd name="T3" fmla="*/ 475 h 500"/>
                <a:gd name="T4" fmla="*/ 10 w 233"/>
                <a:gd name="T5" fmla="*/ 385 h 500"/>
                <a:gd name="T6" fmla="*/ 1 w 233"/>
                <a:gd name="T7" fmla="*/ 262 h 500"/>
                <a:gd name="T8" fmla="*/ 14 w 233"/>
                <a:gd name="T9" fmla="*/ 133 h 500"/>
                <a:gd name="T10" fmla="*/ 43 w 233"/>
                <a:gd name="T11" fmla="*/ 30 h 500"/>
                <a:gd name="T12" fmla="*/ 53 w 233"/>
                <a:gd name="T13" fmla="*/ 4 h 500"/>
                <a:gd name="T14" fmla="*/ 59 w 233"/>
                <a:gd name="T15" fmla="*/ 0 h 500"/>
                <a:gd name="T16" fmla="*/ 157 w 233"/>
                <a:gd name="T17" fmla="*/ 3 h 500"/>
                <a:gd name="T18" fmla="*/ 183 w 233"/>
                <a:gd name="T19" fmla="*/ 3 h 500"/>
                <a:gd name="T20" fmla="*/ 190 w 233"/>
                <a:gd name="T21" fmla="*/ 8 h 500"/>
                <a:gd name="T22" fmla="*/ 226 w 233"/>
                <a:gd name="T23" fmla="*/ 170 h 500"/>
                <a:gd name="T24" fmla="*/ 215 w 233"/>
                <a:gd name="T25" fmla="*/ 378 h 500"/>
                <a:gd name="T26" fmla="*/ 179 w 233"/>
                <a:gd name="T27" fmla="*/ 497 h 500"/>
                <a:gd name="T28" fmla="*/ 174 w 233"/>
                <a:gd name="T29" fmla="*/ 500 h 500"/>
                <a:gd name="T30" fmla="*/ 90 w 233"/>
                <a:gd name="T31" fmla="*/ 497 h 500"/>
                <a:gd name="T32" fmla="*/ 44 w 233"/>
                <a:gd name="T33" fmla="*/ 496 h 500"/>
                <a:gd name="T34" fmla="*/ 39 w 233"/>
                <a:gd name="T35" fmla="*/ 495 h 500"/>
                <a:gd name="T36" fmla="*/ 148 w 233"/>
                <a:gd name="T37" fmla="*/ 145 h 500"/>
                <a:gd name="T38" fmla="*/ 154 w 233"/>
                <a:gd name="T39" fmla="*/ 80 h 500"/>
                <a:gd name="T40" fmla="*/ 90 w 233"/>
                <a:gd name="T41" fmla="*/ 74 h 500"/>
                <a:gd name="T42" fmla="*/ 83 w 233"/>
                <a:gd name="T43" fmla="*/ 139 h 500"/>
                <a:gd name="T44" fmla="*/ 148 w 233"/>
                <a:gd name="T45" fmla="*/ 14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500">
                  <a:moveTo>
                    <a:pt x="39" y="495"/>
                  </a:moveTo>
                  <a:cubicBezTo>
                    <a:pt x="36" y="488"/>
                    <a:pt x="34" y="481"/>
                    <a:pt x="32" y="475"/>
                  </a:cubicBezTo>
                  <a:cubicBezTo>
                    <a:pt x="22" y="445"/>
                    <a:pt x="15" y="415"/>
                    <a:pt x="10" y="385"/>
                  </a:cubicBezTo>
                  <a:cubicBezTo>
                    <a:pt x="3" y="344"/>
                    <a:pt x="0" y="303"/>
                    <a:pt x="1" y="262"/>
                  </a:cubicBezTo>
                  <a:cubicBezTo>
                    <a:pt x="1" y="219"/>
                    <a:pt x="5" y="176"/>
                    <a:pt x="14" y="133"/>
                  </a:cubicBezTo>
                  <a:cubicBezTo>
                    <a:pt x="20" y="98"/>
                    <a:pt x="30" y="63"/>
                    <a:pt x="43" y="30"/>
                  </a:cubicBezTo>
                  <a:cubicBezTo>
                    <a:pt x="46" y="21"/>
                    <a:pt x="49" y="13"/>
                    <a:pt x="53" y="4"/>
                  </a:cubicBezTo>
                  <a:cubicBezTo>
                    <a:pt x="54" y="1"/>
                    <a:pt x="55" y="0"/>
                    <a:pt x="59" y="0"/>
                  </a:cubicBezTo>
                  <a:cubicBezTo>
                    <a:pt x="91" y="1"/>
                    <a:pt x="124" y="2"/>
                    <a:pt x="157" y="3"/>
                  </a:cubicBezTo>
                  <a:cubicBezTo>
                    <a:pt x="165" y="3"/>
                    <a:pt x="174" y="3"/>
                    <a:pt x="183" y="3"/>
                  </a:cubicBezTo>
                  <a:cubicBezTo>
                    <a:pt x="186" y="3"/>
                    <a:pt x="188" y="4"/>
                    <a:pt x="190" y="8"/>
                  </a:cubicBezTo>
                  <a:cubicBezTo>
                    <a:pt x="210" y="60"/>
                    <a:pt x="221" y="115"/>
                    <a:pt x="226" y="170"/>
                  </a:cubicBezTo>
                  <a:cubicBezTo>
                    <a:pt x="233" y="240"/>
                    <a:pt x="229" y="309"/>
                    <a:pt x="215" y="378"/>
                  </a:cubicBezTo>
                  <a:cubicBezTo>
                    <a:pt x="207" y="419"/>
                    <a:pt x="195" y="459"/>
                    <a:pt x="179" y="497"/>
                  </a:cubicBezTo>
                  <a:cubicBezTo>
                    <a:pt x="178" y="498"/>
                    <a:pt x="176" y="500"/>
                    <a:pt x="174" y="500"/>
                  </a:cubicBezTo>
                  <a:cubicBezTo>
                    <a:pt x="146" y="499"/>
                    <a:pt x="118" y="498"/>
                    <a:pt x="90" y="497"/>
                  </a:cubicBezTo>
                  <a:cubicBezTo>
                    <a:pt x="75" y="497"/>
                    <a:pt x="59" y="497"/>
                    <a:pt x="44" y="496"/>
                  </a:cubicBezTo>
                  <a:cubicBezTo>
                    <a:pt x="42" y="496"/>
                    <a:pt x="40" y="496"/>
                    <a:pt x="39" y="495"/>
                  </a:cubicBezTo>
                  <a:close/>
                  <a:moveTo>
                    <a:pt x="148" y="145"/>
                  </a:moveTo>
                  <a:cubicBezTo>
                    <a:pt x="168" y="129"/>
                    <a:pt x="171" y="100"/>
                    <a:pt x="154" y="80"/>
                  </a:cubicBezTo>
                  <a:cubicBezTo>
                    <a:pt x="139" y="61"/>
                    <a:pt x="109" y="58"/>
                    <a:pt x="90" y="74"/>
                  </a:cubicBezTo>
                  <a:cubicBezTo>
                    <a:pt x="70" y="90"/>
                    <a:pt x="67" y="119"/>
                    <a:pt x="83" y="139"/>
                  </a:cubicBezTo>
                  <a:cubicBezTo>
                    <a:pt x="99" y="159"/>
                    <a:pt x="128" y="161"/>
                    <a:pt x="14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29" name="Freeform 6">
              <a:extLst>
                <a:ext uri="{FF2B5EF4-FFF2-40B4-BE49-F238E27FC236}">
                  <a16:creationId xmlns:a16="http://schemas.microsoft.com/office/drawing/2014/main" id="{FEC8D900-9984-43F3-A89A-37C615FABFC3}"/>
                </a:ext>
              </a:extLst>
            </p:cNvPr>
            <p:cNvSpPr>
              <a:spLocks/>
            </p:cNvSpPr>
            <p:nvPr/>
          </p:nvSpPr>
          <p:spPr bwMode="auto">
            <a:xfrm>
              <a:off x="10439867" y="3109176"/>
              <a:ext cx="321224" cy="927579"/>
            </a:xfrm>
            <a:custGeom>
              <a:avLst/>
              <a:gdLst>
                <a:gd name="T0" fmla="*/ 38 w 91"/>
                <a:gd name="T1" fmla="*/ 0 h 262"/>
                <a:gd name="T2" fmla="*/ 53 w 91"/>
                <a:gd name="T3" fmla="*/ 12 h 262"/>
                <a:gd name="T4" fmla="*/ 83 w 91"/>
                <a:gd name="T5" fmla="*/ 36 h 262"/>
                <a:gd name="T6" fmla="*/ 89 w 91"/>
                <a:gd name="T7" fmla="*/ 42 h 262"/>
                <a:gd name="T8" fmla="*/ 90 w 91"/>
                <a:gd name="T9" fmla="*/ 47 h 262"/>
                <a:gd name="T10" fmla="*/ 71 w 91"/>
                <a:gd name="T11" fmla="*/ 164 h 262"/>
                <a:gd name="T12" fmla="*/ 57 w 91"/>
                <a:gd name="T13" fmla="*/ 256 h 262"/>
                <a:gd name="T14" fmla="*/ 55 w 91"/>
                <a:gd name="T15" fmla="*/ 262 h 262"/>
                <a:gd name="T16" fmla="*/ 49 w 91"/>
                <a:gd name="T17" fmla="*/ 248 h 262"/>
                <a:gd name="T18" fmla="*/ 23 w 91"/>
                <a:gd name="T19" fmla="*/ 194 h 262"/>
                <a:gd name="T20" fmla="*/ 5 w 91"/>
                <a:gd name="T21" fmla="*/ 157 h 262"/>
                <a:gd name="T22" fmla="*/ 4 w 91"/>
                <a:gd name="T23" fmla="*/ 134 h 262"/>
                <a:gd name="T24" fmla="*/ 37 w 91"/>
                <a:gd name="T25" fmla="*/ 4 h 262"/>
                <a:gd name="T26" fmla="*/ 38 w 91"/>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262">
                  <a:moveTo>
                    <a:pt x="38" y="0"/>
                  </a:moveTo>
                  <a:cubicBezTo>
                    <a:pt x="43" y="4"/>
                    <a:pt x="48" y="8"/>
                    <a:pt x="53" y="12"/>
                  </a:cubicBezTo>
                  <a:cubicBezTo>
                    <a:pt x="63" y="20"/>
                    <a:pt x="73" y="28"/>
                    <a:pt x="83" y="36"/>
                  </a:cubicBezTo>
                  <a:cubicBezTo>
                    <a:pt x="85" y="38"/>
                    <a:pt x="88" y="40"/>
                    <a:pt x="89" y="42"/>
                  </a:cubicBezTo>
                  <a:cubicBezTo>
                    <a:pt x="90" y="43"/>
                    <a:pt x="91" y="46"/>
                    <a:pt x="90" y="47"/>
                  </a:cubicBezTo>
                  <a:cubicBezTo>
                    <a:pt x="84" y="86"/>
                    <a:pt x="78" y="125"/>
                    <a:pt x="71" y="164"/>
                  </a:cubicBezTo>
                  <a:cubicBezTo>
                    <a:pt x="66" y="195"/>
                    <a:pt x="61" y="225"/>
                    <a:pt x="57" y="256"/>
                  </a:cubicBezTo>
                  <a:cubicBezTo>
                    <a:pt x="56" y="258"/>
                    <a:pt x="56" y="259"/>
                    <a:pt x="55" y="262"/>
                  </a:cubicBezTo>
                  <a:cubicBezTo>
                    <a:pt x="53" y="257"/>
                    <a:pt x="51" y="252"/>
                    <a:pt x="49" y="248"/>
                  </a:cubicBezTo>
                  <a:cubicBezTo>
                    <a:pt x="40" y="230"/>
                    <a:pt x="32" y="212"/>
                    <a:pt x="23" y="194"/>
                  </a:cubicBezTo>
                  <a:cubicBezTo>
                    <a:pt x="17" y="182"/>
                    <a:pt x="12" y="169"/>
                    <a:pt x="5" y="157"/>
                  </a:cubicBezTo>
                  <a:cubicBezTo>
                    <a:pt x="0" y="149"/>
                    <a:pt x="1" y="142"/>
                    <a:pt x="4" y="134"/>
                  </a:cubicBezTo>
                  <a:cubicBezTo>
                    <a:pt x="20" y="92"/>
                    <a:pt x="30" y="48"/>
                    <a:pt x="37" y="4"/>
                  </a:cubicBezTo>
                  <a:cubicBezTo>
                    <a:pt x="37" y="3"/>
                    <a:pt x="37" y="2"/>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30" name="Freeform 7">
              <a:extLst>
                <a:ext uri="{FF2B5EF4-FFF2-40B4-BE49-F238E27FC236}">
                  <a16:creationId xmlns:a16="http://schemas.microsoft.com/office/drawing/2014/main" id="{4A6B6B04-61A2-40FA-9A28-647A007F3536}"/>
                </a:ext>
              </a:extLst>
            </p:cNvPr>
            <p:cNvSpPr>
              <a:spLocks/>
            </p:cNvSpPr>
            <p:nvPr/>
          </p:nvSpPr>
          <p:spPr bwMode="auto">
            <a:xfrm>
              <a:off x="9490633" y="3087521"/>
              <a:ext cx="295959" cy="913142"/>
            </a:xfrm>
            <a:custGeom>
              <a:avLst/>
              <a:gdLst>
                <a:gd name="T0" fmla="*/ 55 w 84"/>
                <a:gd name="T1" fmla="*/ 0 h 258"/>
                <a:gd name="T2" fmla="*/ 59 w 84"/>
                <a:gd name="T3" fmla="*/ 34 h 258"/>
                <a:gd name="T4" fmla="*/ 76 w 84"/>
                <a:gd name="T5" fmla="*/ 117 h 258"/>
                <a:gd name="T6" fmla="*/ 84 w 84"/>
                <a:gd name="T7" fmla="*/ 145 h 258"/>
                <a:gd name="T8" fmla="*/ 83 w 84"/>
                <a:gd name="T9" fmla="*/ 149 h 258"/>
                <a:gd name="T10" fmla="*/ 55 w 84"/>
                <a:gd name="T11" fmla="*/ 201 h 258"/>
                <a:gd name="T12" fmla="*/ 28 w 84"/>
                <a:gd name="T13" fmla="*/ 251 h 258"/>
                <a:gd name="T14" fmla="*/ 23 w 84"/>
                <a:gd name="T15" fmla="*/ 258 h 258"/>
                <a:gd name="T16" fmla="*/ 20 w 84"/>
                <a:gd name="T17" fmla="*/ 234 h 258"/>
                <a:gd name="T18" fmla="*/ 7 w 84"/>
                <a:gd name="T19" fmla="*/ 109 h 258"/>
                <a:gd name="T20" fmla="*/ 0 w 84"/>
                <a:gd name="T21" fmla="*/ 44 h 258"/>
                <a:gd name="T22" fmla="*/ 2 w 84"/>
                <a:gd name="T23" fmla="*/ 38 h 258"/>
                <a:gd name="T24" fmla="*/ 53 w 84"/>
                <a:gd name="T25" fmla="*/ 1 h 258"/>
                <a:gd name="T26" fmla="*/ 55 w 84"/>
                <a:gd name="T2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58">
                  <a:moveTo>
                    <a:pt x="55" y="0"/>
                  </a:moveTo>
                  <a:cubicBezTo>
                    <a:pt x="56" y="12"/>
                    <a:pt x="57" y="23"/>
                    <a:pt x="59" y="34"/>
                  </a:cubicBezTo>
                  <a:cubicBezTo>
                    <a:pt x="63" y="62"/>
                    <a:pt x="68" y="90"/>
                    <a:pt x="76" y="117"/>
                  </a:cubicBezTo>
                  <a:cubicBezTo>
                    <a:pt x="79" y="127"/>
                    <a:pt x="81" y="136"/>
                    <a:pt x="84" y="145"/>
                  </a:cubicBezTo>
                  <a:cubicBezTo>
                    <a:pt x="84" y="146"/>
                    <a:pt x="84" y="148"/>
                    <a:pt x="83" y="149"/>
                  </a:cubicBezTo>
                  <a:cubicBezTo>
                    <a:pt x="74" y="167"/>
                    <a:pt x="65" y="184"/>
                    <a:pt x="55" y="201"/>
                  </a:cubicBezTo>
                  <a:cubicBezTo>
                    <a:pt x="46" y="218"/>
                    <a:pt x="37" y="234"/>
                    <a:pt x="28" y="251"/>
                  </a:cubicBezTo>
                  <a:cubicBezTo>
                    <a:pt x="27" y="253"/>
                    <a:pt x="25" y="256"/>
                    <a:pt x="23" y="258"/>
                  </a:cubicBezTo>
                  <a:cubicBezTo>
                    <a:pt x="22" y="250"/>
                    <a:pt x="21" y="242"/>
                    <a:pt x="20" y="234"/>
                  </a:cubicBezTo>
                  <a:cubicBezTo>
                    <a:pt x="16" y="193"/>
                    <a:pt x="11" y="151"/>
                    <a:pt x="7" y="109"/>
                  </a:cubicBezTo>
                  <a:cubicBezTo>
                    <a:pt x="5" y="88"/>
                    <a:pt x="2" y="66"/>
                    <a:pt x="0" y="44"/>
                  </a:cubicBezTo>
                  <a:cubicBezTo>
                    <a:pt x="0" y="42"/>
                    <a:pt x="1" y="39"/>
                    <a:pt x="2" y="38"/>
                  </a:cubicBezTo>
                  <a:cubicBezTo>
                    <a:pt x="19" y="26"/>
                    <a:pt x="36" y="13"/>
                    <a:pt x="53" y="1"/>
                  </a:cubicBezTo>
                  <a:cubicBezTo>
                    <a:pt x="54" y="0"/>
                    <a:pt x="54"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31" name="Freeform 8">
              <a:extLst>
                <a:ext uri="{FF2B5EF4-FFF2-40B4-BE49-F238E27FC236}">
                  <a16:creationId xmlns:a16="http://schemas.microsoft.com/office/drawing/2014/main" id="{B0B6367C-DCE4-4AA2-B641-532A8B15B963}"/>
                </a:ext>
              </a:extLst>
            </p:cNvPr>
            <p:cNvSpPr>
              <a:spLocks/>
            </p:cNvSpPr>
            <p:nvPr/>
          </p:nvSpPr>
          <p:spPr bwMode="auto">
            <a:xfrm>
              <a:off x="9840731" y="3771475"/>
              <a:ext cx="517929" cy="756140"/>
            </a:xfrm>
            <a:custGeom>
              <a:avLst/>
              <a:gdLst>
                <a:gd name="T0" fmla="*/ 55 w 147"/>
                <a:gd name="T1" fmla="*/ 36 h 214"/>
                <a:gd name="T2" fmla="*/ 50 w 147"/>
                <a:gd name="T3" fmla="*/ 59 h 214"/>
                <a:gd name="T4" fmla="*/ 59 w 147"/>
                <a:gd name="T5" fmla="*/ 99 h 214"/>
                <a:gd name="T6" fmla="*/ 74 w 147"/>
                <a:gd name="T7" fmla="*/ 125 h 214"/>
                <a:gd name="T8" fmla="*/ 87 w 147"/>
                <a:gd name="T9" fmla="*/ 80 h 214"/>
                <a:gd name="T10" fmla="*/ 117 w 147"/>
                <a:gd name="T11" fmla="*/ 43 h 214"/>
                <a:gd name="T12" fmla="*/ 119 w 147"/>
                <a:gd name="T13" fmla="*/ 85 h 214"/>
                <a:gd name="T14" fmla="*/ 127 w 147"/>
                <a:gd name="T15" fmla="*/ 75 h 214"/>
                <a:gd name="T16" fmla="*/ 134 w 147"/>
                <a:gd name="T17" fmla="*/ 22 h 214"/>
                <a:gd name="T18" fmla="*/ 133 w 147"/>
                <a:gd name="T19" fmla="*/ 10 h 214"/>
                <a:gd name="T20" fmla="*/ 139 w 147"/>
                <a:gd name="T21" fmla="*/ 25 h 214"/>
                <a:gd name="T22" fmla="*/ 135 w 147"/>
                <a:gd name="T23" fmla="*/ 96 h 214"/>
                <a:gd name="T24" fmla="*/ 118 w 147"/>
                <a:gd name="T25" fmla="*/ 140 h 214"/>
                <a:gd name="T26" fmla="*/ 114 w 147"/>
                <a:gd name="T27" fmla="*/ 154 h 214"/>
                <a:gd name="T28" fmla="*/ 99 w 147"/>
                <a:gd name="T29" fmla="*/ 125 h 214"/>
                <a:gd name="T30" fmla="*/ 102 w 147"/>
                <a:gd name="T31" fmla="*/ 93 h 214"/>
                <a:gd name="T32" fmla="*/ 94 w 147"/>
                <a:gd name="T33" fmla="*/ 114 h 214"/>
                <a:gd name="T34" fmla="*/ 94 w 147"/>
                <a:gd name="T35" fmla="*/ 155 h 214"/>
                <a:gd name="T36" fmla="*/ 85 w 147"/>
                <a:gd name="T37" fmla="*/ 191 h 214"/>
                <a:gd name="T38" fmla="*/ 61 w 147"/>
                <a:gd name="T39" fmla="*/ 214 h 214"/>
                <a:gd name="T40" fmla="*/ 50 w 147"/>
                <a:gd name="T41" fmla="*/ 173 h 214"/>
                <a:gd name="T42" fmla="*/ 33 w 147"/>
                <a:gd name="T43" fmla="*/ 107 h 214"/>
                <a:gd name="T44" fmla="*/ 38 w 147"/>
                <a:gd name="T45" fmla="*/ 86 h 214"/>
                <a:gd name="T46" fmla="*/ 29 w 147"/>
                <a:gd name="T47" fmla="*/ 103 h 214"/>
                <a:gd name="T48" fmla="*/ 25 w 147"/>
                <a:gd name="T49" fmla="*/ 125 h 214"/>
                <a:gd name="T50" fmla="*/ 13 w 147"/>
                <a:gd name="T51" fmla="*/ 141 h 214"/>
                <a:gd name="T52" fmla="*/ 3 w 147"/>
                <a:gd name="T53" fmla="*/ 70 h 214"/>
                <a:gd name="T54" fmla="*/ 12 w 147"/>
                <a:gd name="T55" fmla="*/ 12 h 214"/>
                <a:gd name="T56" fmla="*/ 21 w 147"/>
                <a:gd name="T57" fmla="*/ 0 h 214"/>
                <a:gd name="T58" fmla="*/ 21 w 147"/>
                <a:gd name="T59" fmla="*/ 72 h 214"/>
                <a:gd name="T60" fmla="*/ 55 w 147"/>
                <a:gd name="T61" fmla="*/ 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214">
                  <a:moveTo>
                    <a:pt x="55" y="36"/>
                  </a:moveTo>
                  <a:cubicBezTo>
                    <a:pt x="53" y="44"/>
                    <a:pt x="51" y="51"/>
                    <a:pt x="50" y="59"/>
                  </a:cubicBezTo>
                  <a:cubicBezTo>
                    <a:pt x="48" y="74"/>
                    <a:pt x="52" y="86"/>
                    <a:pt x="59" y="99"/>
                  </a:cubicBezTo>
                  <a:cubicBezTo>
                    <a:pt x="64" y="107"/>
                    <a:pt x="69" y="116"/>
                    <a:pt x="74" y="125"/>
                  </a:cubicBezTo>
                  <a:cubicBezTo>
                    <a:pt x="75" y="109"/>
                    <a:pt x="79" y="94"/>
                    <a:pt x="87" y="80"/>
                  </a:cubicBezTo>
                  <a:cubicBezTo>
                    <a:pt x="94" y="66"/>
                    <a:pt x="104" y="54"/>
                    <a:pt x="117" y="43"/>
                  </a:cubicBezTo>
                  <a:cubicBezTo>
                    <a:pt x="120" y="57"/>
                    <a:pt x="121" y="71"/>
                    <a:pt x="119" y="85"/>
                  </a:cubicBezTo>
                  <a:cubicBezTo>
                    <a:pt x="124" y="83"/>
                    <a:pt x="126" y="79"/>
                    <a:pt x="127" y="75"/>
                  </a:cubicBezTo>
                  <a:cubicBezTo>
                    <a:pt x="135" y="58"/>
                    <a:pt x="136" y="40"/>
                    <a:pt x="134" y="22"/>
                  </a:cubicBezTo>
                  <a:cubicBezTo>
                    <a:pt x="134" y="18"/>
                    <a:pt x="133" y="14"/>
                    <a:pt x="133" y="10"/>
                  </a:cubicBezTo>
                  <a:cubicBezTo>
                    <a:pt x="135" y="15"/>
                    <a:pt x="138" y="20"/>
                    <a:pt x="139" y="25"/>
                  </a:cubicBezTo>
                  <a:cubicBezTo>
                    <a:pt x="147" y="50"/>
                    <a:pt x="144" y="73"/>
                    <a:pt x="135" y="96"/>
                  </a:cubicBezTo>
                  <a:cubicBezTo>
                    <a:pt x="130" y="111"/>
                    <a:pt x="123" y="126"/>
                    <a:pt x="118" y="140"/>
                  </a:cubicBezTo>
                  <a:cubicBezTo>
                    <a:pt x="116" y="145"/>
                    <a:pt x="115" y="149"/>
                    <a:pt x="114" y="154"/>
                  </a:cubicBezTo>
                  <a:cubicBezTo>
                    <a:pt x="108" y="145"/>
                    <a:pt x="102" y="136"/>
                    <a:pt x="99" y="125"/>
                  </a:cubicBezTo>
                  <a:cubicBezTo>
                    <a:pt x="97" y="114"/>
                    <a:pt x="99" y="103"/>
                    <a:pt x="102" y="93"/>
                  </a:cubicBezTo>
                  <a:cubicBezTo>
                    <a:pt x="97" y="99"/>
                    <a:pt x="95" y="106"/>
                    <a:pt x="94" y="114"/>
                  </a:cubicBezTo>
                  <a:cubicBezTo>
                    <a:pt x="94" y="127"/>
                    <a:pt x="94" y="141"/>
                    <a:pt x="94" y="155"/>
                  </a:cubicBezTo>
                  <a:cubicBezTo>
                    <a:pt x="94" y="167"/>
                    <a:pt x="92" y="180"/>
                    <a:pt x="85" y="191"/>
                  </a:cubicBezTo>
                  <a:cubicBezTo>
                    <a:pt x="79" y="201"/>
                    <a:pt x="72" y="209"/>
                    <a:pt x="61" y="214"/>
                  </a:cubicBezTo>
                  <a:cubicBezTo>
                    <a:pt x="63" y="198"/>
                    <a:pt x="55" y="186"/>
                    <a:pt x="50" y="173"/>
                  </a:cubicBezTo>
                  <a:cubicBezTo>
                    <a:pt x="40" y="152"/>
                    <a:pt x="30" y="131"/>
                    <a:pt x="33" y="107"/>
                  </a:cubicBezTo>
                  <a:cubicBezTo>
                    <a:pt x="34" y="100"/>
                    <a:pt x="36" y="94"/>
                    <a:pt x="38" y="86"/>
                  </a:cubicBezTo>
                  <a:cubicBezTo>
                    <a:pt x="32" y="91"/>
                    <a:pt x="30" y="97"/>
                    <a:pt x="29" y="103"/>
                  </a:cubicBezTo>
                  <a:cubicBezTo>
                    <a:pt x="27" y="110"/>
                    <a:pt x="26" y="118"/>
                    <a:pt x="25" y="125"/>
                  </a:cubicBezTo>
                  <a:cubicBezTo>
                    <a:pt x="23" y="132"/>
                    <a:pt x="19" y="138"/>
                    <a:pt x="13" y="141"/>
                  </a:cubicBezTo>
                  <a:cubicBezTo>
                    <a:pt x="9" y="117"/>
                    <a:pt x="5" y="94"/>
                    <a:pt x="3" y="70"/>
                  </a:cubicBezTo>
                  <a:cubicBezTo>
                    <a:pt x="0" y="50"/>
                    <a:pt x="2" y="30"/>
                    <a:pt x="12" y="12"/>
                  </a:cubicBezTo>
                  <a:cubicBezTo>
                    <a:pt x="15" y="8"/>
                    <a:pt x="18" y="4"/>
                    <a:pt x="21" y="0"/>
                  </a:cubicBezTo>
                  <a:cubicBezTo>
                    <a:pt x="8" y="24"/>
                    <a:pt x="12" y="47"/>
                    <a:pt x="21" y="72"/>
                  </a:cubicBezTo>
                  <a:cubicBezTo>
                    <a:pt x="28" y="55"/>
                    <a:pt x="40" y="44"/>
                    <a:pt x="5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sp>
          <p:nvSpPr>
            <p:cNvPr id="32" name="Freeform 9">
              <a:extLst>
                <a:ext uri="{FF2B5EF4-FFF2-40B4-BE49-F238E27FC236}">
                  <a16:creationId xmlns:a16="http://schemas.microsoft.com/office/drawing/2014/main" id="{C0E3FD39-5478-43A4-9BFF-89A284DF3C85}"/>
                </a:ext>
              </a:extLst>
            </p:cNvPr>
            <p:cNvSpPr>
              <a:spLocks/>
            </p:cNvSpPr>
            <p:nvPr/>
          </p:nvSpPr>
          <p:spPr bwMode="auto">
            <a:xfrm>
              <a:off x="9952618" y="1499448"/>
              <a:ext cx="420479" cy="364535"/>
            </a:xfrm>
            <a:custGeom>
              <a:avLst/>
              <a:gdLst>
                <a:gd name="T0" fmla="*/ 119 w 119"/>
                <a:gd name="T1" fmla="*/ 103 h 103"/>
                <a:gd name="T2" fmla="*/ 0 w 119"/>
                <a:gd name="T3" fmla="*/ 100 h 103"/>
                <a:gd name="T4" fmla="*/ 62 w 119"/>
                <a:gd name="T5" fmla="*/ 0 h 103"/>
                <a:gd name="T6" fmla="*/ 119 w 119"/>
                <a:gd name="T7" fmla="*/ 103 h 103"/>
              </a:gdLst>
              <a:ahLst/>
              <a:cxnLst>
                <a:cxn ang="0">
                  <a:pos x="T0" y="T1"/>
                </a:cxn>
                <a:cxn ang="0">
                  <a:pos x="T2" y="T3"/>
                </a:cxn>
                <a:cxn ang="0">
                  <a:pos x="T4" y="T5"/>
                </a:cxn>
                <a:cxn ang="0">
                  <a:pos x="T6" y="T7"/>
                </a:cxn>
              </a:cxnLst>
              <a:rect l="0" t="0" r="r" b="b"/>
              <a:pathLst>
                <a:path w="119" h="103">
                  <a:moveTo>
                    <a:pt x="119" y="103"/>
                  </a:moveTo>
                  <a:cubicBezTo>
                    <a:pt x="79" y="102"/>
                    <a:pt x="39" y="101"/>
                    <a:pt x="0" y="100"/>
                  </a:cubicBezTo>
                  <a:cubicBezTo>
                    <a:pt x="3" y="84"/>
                    <a:pt x="47" y="12"/>
                    <a:pt x="62" y="0"/>
                  </a:cubicBezTo>
                  <a:cubicBezTo>
                    <a:pt x="76" y="12"/>
                    <a:pt x="118" y="90"/>
                    <a:pt x="119"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a:ea typeface="+mn-ea"/>
                <a:cs typeface="+mn-cs"/>
              </a:endParaRPr>
            </a:p>
          </p:txBody>
        </p:sp>
      </p:grpSp>
      <p:sp>
        <p:nvSpPr>
          <p:cNvPr id="13" name="Circle: Hollow 27">
            <a:extLst>
              <a:ext uri="{FF2B5EF4-FFF2-40B4-BE49-F238E27FC236}">
                <a16:creationId xmlns:a16="http://schemas.microsoft.com/office/drawing/2014/main" id="{67117AA0-70D1-4C5F-94B3-9F5FD4517CC8}"/>
              </a:ext>
            </a:extLst>
          </p:cNvPr>
          <p:cNvSpPr/>
          <p:nvPr/>
        </p:nvSpPr>
        <p:spPr>
          <a:xfrm rot="5400000">
            <a:off x="6780228" y="2723886"/>
            <a:ext cx="1605654" cy="1649470"/>
          </a:xfrm>
          <a:prstGeom prst="donut">
            <a:avLst>
              <a:gd name="adj" fmla="val 12767"/>
            </a:avLst>
          </a:prstGeom>
          <a:solidFill>
            <a:srgbClr val="42AF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282F39"/>
              </a:solidFill>
              <a:effectLst/>
              <a:uLnTx/>
              <a:uFillTx/>
              <a:latin typeface="Calibri" panose="020F0502020204030204"/>
              <a:ea typeface="+mn-ea"/>
              <a:cs typeface="+mn-cs"/>
            </a:endParaRPr>
          </a:p>
        </p:txBody>
      </p:sp>
      <p:grpSp>
        <p:nvGrpSpPr>
          <p:cNvPr id="14" name="Group 12">
            <a:extLst>
              <a:ext uri="{FF2B5EF4-FFF2-40B4-BE49-F238E27FC236}">
                <a16:creationId xmlns:a16="http://schemas.microsoft.com/office/drawing/2014/main" id="{E14967B9-0CD2-4039-8C39-AE5A2B3CC98D}"/>
              </a:ext>
            </a:extLst>
          </p:cNvPr>
          <p:cNvGrpSpPr>
            <a:grpSpLocks noChangeAspect="1"/>
          </p:cNvGrpSpPr>
          <p:nvPr/>
        </p:nvGrpSpPr>
        <p:grpSpPr>
          <a:xfrm rot="5400000">
            <a:off x="7234963" y="3192935"/>
            <a:ext cx="650980" cy="711373"/>
            <a:chOff x="2840038" y="3103563"/>
            <a:chExt cx="1733551" cy="1746251"/>
          </a:xfrm>
          <a:solidFill>
            <a:srgbClr val="282F39"/>
          </a:solidFill>
        </p:grpSpPr>
        <p:sp>
          <p:nvSpPr>
            <p:cNvPr id="23" name="Freeform 5">
              <a:extLst>
                <a:ext uri="{FF2B5EF4-FFF2-40B4-BE49-F238E27FC236}">
                  <a16:creationId xmlns:a16="http://schemas.microsoft.com/office/drawing/2014/main" id="{5183C7F8-E29D-4E6F-BC7E-46281B25D5B4}"/>
                </a:ext>
              </a:extLst>
            </p:cNvPr>
            <p:cNvSpPr>
              <a:spLocks/>
            </p:cNvSpPr>
            <p:nvPr/>
          </p:nvSpPr>
          <p:spPr bwMode="auto">
            <a:xfrm>
              <a:off x="2874963" y="3103563"/>
              <a:ext cx="760413" cy="877888"/>
            </a:xfrm>
            <a:custGeom>
              <a:avLst/>
              <a:gdLst>
                <a:gd name="T0" fmla="*/ 26 w 238"/>
                <a:gd name="T1" fmla="*/ 275 h 275"/>
                <a:gd name="T2" fmla="*/ 4 w 238"/>
                <a:gd name="T3" fmla="*/ 197 h 275"/>
                <a:gd name="T4" fmla="*/ 41 w 238"/>
                <a:gd name="T5" fmla="*/ 123 h 275"/>
                <a:gd name="T6" fmla="*/ 91 w 238"/>
                <a:gd name="T7" fmla="*/ 71 h 275"/>
                <a:gd name="T8" fmla="*/ 93 w 238"/>
                <a:gd name="T9" fmla="*/ 69 h 275"/>
                <a:gd name="T10" fmla="*/ 109 w 238"/>
                <a:gd name="T11" fmla="*/ 63 h 275"/>
                <a:gd name="T12" fmla="*/ 155 w 238"/>
                <a:gd name="T13" fmla="*/ 28 h 275"/>
                <a:gd name="T14" fmla="*/ 160 w 238"/>
                <a:gd name="T15" fmla="*/ 20 h 275"/>
                <a:gd name="T16" fmla="*/ 174 w 238"/>
                <a:gd name="T17" fmla="*/ 5 h 275"/>
                <a:gd name="T18" fmla="*/ 193 w 238"/>
                <a:gd name="T19" fmla="*/ 5 h 275"/>
                <a:gd name="T20" fmla="*/ 234 w 238"/>
                <a:gd name="T21" fmla="*/ 46 h 275"/>
                <a:gd name="T22" fmla="*/ 234 w 238"/>
                <a:gd name="T23" fmla="*/ 60 h 275"/>
                <a:gd name="T24" fmla="*/ 214 w 238"/>
                <a:gd name="T25" fmla="*/ 83 h 275"/>
                <a:gd name="T26" fmla="*/ 200 w 238"/>
                <a:gd name="T27" fmla="*/ 88 h 275"/>
                <a:gd name="T28" fmla="*/ 177 w 238"/>
                <a:gd name="T29" fmla="*/ 141 h 275"/>
                <a:gd name="T30" fmla="*/ 183 w 238"/>
                <a:gd name="T31" fmla="*/ 159 h 275"/>
                <a:gd name="T32" fmla="*/ 182 w 238"/>
                <a:gd name="T33" fmla="*/ 164 h 275"/>
                <a:gd name="T34" fmla="*/ 137 w 238"/>
                <a:gd name="T35" fmla="*/ 209 h 275"/>
                <a:gd name="T36" fmla="*/ 132 w 238"/>
                <a:gd name="T37" fmla="*/ 210 h 275"/>
                <a:gd name="T38" fmla="*/ 105 w 238"/>
                <a:gd name="T39" fmla="*/ 193 h 275"/>
                <a:gd name="T40" fmla="*/ 61 w 238"/>
                <a:gd name="T41" fmla="*/ 187 h 275"/>
                <a:gd name="T42" fmla="*/ 39 w 238"/>
                <a:gd name="T43" fmla="*/ 207 h 275"/>
                <a:gd name="T44" fmla="*/ 26 w 238"/>
                <a:gd name="T45" fmla="*/ 267 h 275"/>
                <a:gd name="T46" fmla="*/ 26 w 238"/>
                <a:gd name="T4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75">
                  <a:moveTo>
                    <a:pt x="26" y="275"/>
                  </a:moveTo>
                  <a:cubicBezTo>
                    <a:pt x="8" y="252"/>
                    <a:pt x="0" y="226"/>
                    <a:pt x="4" y="197"/>
                  </a:cubicBezTo>
                  <a:cubicBezTo>
                    <a:pt x="8" y="169"/>
                    <a:pt x="21" y="144"/>
                    <a:pt x="41" y="123"/>
                  </a:cubicBezTo>
                  <a:cubicBezTo>
                    <a:pt x="57" y="106"/>
                    <a:pt x="75" y="88"/>
                    <a:pt x="91" y="71"/>
                  </a:cubicBezTo>
                  <a:cubicBezTo>
                    <a:pt x="92" y="70"/>
                    <a:pt x="92" y="70"/>
                    <a:pt x="93" y="69"/>
                  </a:cubicBezTo>
                  <a:cubicBezTo>
                    <a:pt x="97" y="65"/>
                    <a:pt x="102" y="63"/>
                    <a:pt x="109" y="63"/>
                  </a:cubicBezTo>
                  <a:cubicBezTo>
                    <a:pt x="131" y="64"/>
                    <a:pt x="149" y="51"/>
                    <a:pt x="155" y="28"/>
                  </a:cubicBezTo>
                  <a:cubicBezTo>
                    <a:pt x="156" y="25"/>
                    <a:pt x="158" y="22"/>
                    <a:pt x="160" y="20"/>
                  </a:cubicBezTo>
                  <a:cubicBezTo>
                    <a:pt x="164" y="15"/>
                    <a:pt x="169" y="10"/>
                    <a:pt x="174" y="5"/>
                  </a:cubicBezTo>
                  <a:cubicBezTo>
                    <a:pt x="180" y="0"/>
                    <a:pt x="187" y="0"/>
                    <a:pt x="193" y="5"/>
                  </a:cubicBezTo>
                  <a:cubicBezTo>
                    <a:pt x="207" y="18"/>
                    <a:pt x="220" y="32"/>
                    <a:pt x="234" y="46"/>
                  </a:cubicBezTo>
                  <a:cubicBezTo>
                    <a:pt x="238" y="50"/>
                    <a:pt x="237" y="56"/>
                    <a:pt x="234" y="60"/>
                  </a:cubicBezTo>
                  <a:cubicBezTo>
                    <a:pt x="228" y="68"/>
                    <a:pt x="222" y="76"/>
                    <a:pt x="214" y="83"/>
                  </a:cubicBezTo>
                  <a:cubicBezTo>
                    <a:pt x="211" y="86"/>
                    <a:pt x="204" y="86"/>
                    <a:pt x="200" y="88"/>
                  </a:cubicBezTo>
                  <a:cubicBezTo>
                    <a:pt x="179" y="98"/>
                    <a:pt x="171" y="121"/>
                    <a:pt x="177" y="141"/>
                  </a:cubicBezTo>
                  <a:cubicBezTo>
                    <a:pt x="178" y="147"/>
                    <a:pt x="181" y="153"/>
                    <a:pt x="183" y="159"/>
                  </a:cubicBezTo>
                  <a:cubicBezTo>
                    <a:pt x="183" y="161"/>
                    <a:pt x="183" y="163"/>
                    <a:pt x="182" y="164"/>
                  </a:cubicBezTo>
                  <a:cubicBezTo>
                    <a:pt x="167" y="179"/>
                    <a:pt x="152" y="194"/>
                    <a:pt x="137" y="209"/>
                  </a:cubicBezTo>
                  <a:cubicBezTo>
                    <a:pt x="136" y="210"/>
                    <a:pt x="133" y="210"/>
                    <a:pt x="132" y="210"/>
                  </a:cubicBezTo>
                  <a:cubicBezTo>
                    <a:pt x="123" y="204"/>
                    <a:pt x="114" y="198"/>
                    <a:pt x="105" y="193"/>
                  </a:cubicBezTo>
                  <a:cubicBezTo>
                    <a:pt x="91" y="187"/>
                    <a:pt x="76" y="182"/>
                    <a:pt x="61" y="187"/>
                  </a:cubicBezTo>
                  <a:cubicBezTo>
                    <a:pt x="51" y="191"/>
                    <a:pt x="44" y="198"/>
                    <a:pt x="39" y="207"/>
                  </a:cubicBezTo>
                  <a:cubicBezTo>
                    <a:pt x="29" y="226"/>
                    <a:pt x="26" y="246"/>
                    <a:pt x="26" y="267"/>
                  </a:cubicBezTo>
                  <a:cubicBezTo>
                    <a:pt x="26" y="270"/>
                    <a:pt x="26" y="272"/>
                    <a:pt x="26"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4" name="Freeform 6">
              <a:extLst>
                <a:ext uri="{FF2B5EF4-FFF2-40B4-BE49-F238E27FC236}">
                  <a16:creationId xmlns:a16="http://schemas.microsoft.com/office/drawing/2014/main" id="{9C064247-26A0-4F65-80EC-F3D1B0260310}"/>
                </a:ext>
              </a:extLst>
            </p:cNvPr>
            <p:cNvSpPr>
              <a:spLocks/>
            </p:cNvSpPr>
            <p:nvPr/>
          </p:nvSpPr>
          <p:spPr bwMode="auto">
            <a:xfrm>
              <a:off x="2840038" y="4019551"/>
              <a:ext cx="839788" cy="830263"/>
            </a:xfrm>
            <a:custGeom>
              <a:avLst/>
              <a:gdLst>
                <a:gd name="T0" fmla="*/ 263 w 263"/>
                <a:gd name="T1" fmla="*/ 57 h 260"/>
                <a:gd name="T2" fmla="*/ 239 w 263"/>
                <a:gd name="T3" fmla="*/ 81 h 260"/>
                <a:gd name="T4" fmla="*/ 188 w 263"/>
                <a:gd name="T5" fmla="*/ 133 h 260"/>
                <a:gd name="T6" fmla="*/ 165 w 263"/>
                <a:gd name="T7" fmla="*/ 173 h 260"/>
                <a:gd name="T8" fmla="*/ 143 w 263"/>
                <a:gd name="T9" fmla="*/ 223 h 260"/>
                <a:gd name="T10" fmla="*/ 113 w 263"/>
                <a:gd name="T11" fmla="*/ 248 h 260"/>
                <a:gd name="T12" fmla="*/ 88 w 263"/>
                <a:gd name="T13" fmla="*/ 259 h 260"/>
                <a:gd name="T14" fmla="*/ 80 w 263"/>
                <a:gd name="T15" fmla="*/ 257 h 260"/>
                <a:gd name="T16" fmla="*/ 81 w 263"/>
                <a:gd name="T17" fmla="*/ 250 h 260"/>
                <a:gd name="T18" fmla="*/ 108 w 263"/>
                <a:gd name="T19" fmla="*/ 213 h 260"/>
                <a:gd name="T20" fmla="*/ 107 w 263"/>
                <a:gd name="T21" fmla="*/ 177 h 260"/>
                <a:gd name="T22" fmla="*/ 73 w 263"/>
                <a:gd name="T23" fmla="*/ 152 h 260"/>
                <a:gd name="T24" fmla="*/ 42 w 263"/>
                <a:gd name="T25" fmla="*/ 162 h 260"/>
                <a:gd name="T26" fmla="*/ 13 w 263"/>
                <a:gd name="T27" fmla="*/ 200 h 260"/>
                <a:gd name="T28" fmla="*/ 10 w 263"/>
                <a:gd name="T29" fmla="*/ 204 h 260"/>
                <a:gd name="T30" fmla="*/ 4 w 263"/>
                <a:gd name="T31" fmla="*/ 203 h 260"/>
                <a:gd name="T32" fmla="*/ 2 w 263"/>
                <a:gd name="T33" fmla="*/ 198 h 260"/>
                <a:gd name="T34" fmla="*/ 7 w 263"/>
                <a:gd name="T35" fmla="*/ 146 h 260"/>
                <a:gd name="T36" fmla="*/ 56 w 263"/>
                <a:gd name="T37" fmla="*/ 107 h 260"/>
                <a:gd name="T38" fmla="*/ 108 w 263"/>
                <a:gd name="T39" fmla="*/ 93 h 260"/>
                <a:gd name="T40" fmla="*/ 137 w 263"/>
                <a:gd name="T41" fmla="*/ 69 h 260"/>
                <a:gd name="T42" fmla="*/ 203 w 263"/>
                <a:gd name="T43" fmla="*/ 2 h 260"/>
                <a:gd name="T44" fmla="*/ 209 w 263"/>
                <a:gd name="T45" fmla="*/ 2 h 260"/>
                <a:gd name="T46" fmla="*/ 225 w 263"/>
                <a:gd name="T47" fmla="*/ 18 h 260"/>
                <a:gd name="T48" fmla="*/ 224 w 263"/>
                <a:gd name="T49" fmla="*/ 24 h 260"/>
                <a:gd name="T50" fmla="*/ 124 w 263"/>
                <a:gd name="T51" fmla="*/ 124 h 260"/>
                <a:gd name="T52" fmla="*/ 123 w 263"/>
                <a:gd name="T53" fmla="*/ 138 h 260"/>
                <a:gd name="T54" fmla="*/ 137 w 263"/>
                <a:gd name="T55" fmla="*/ 137 h 260"/>
                <a:gd name="T56" fmla="*/ 237 w 263"/>
                <a:gd name="T57" fmla="*/ 37 h 260"/>
                <a:gd name="T58" fmla="*/ 244 w 263"/>
                <a:gd name="T59" fmla="*/ 37 h 260"/>
                <a:gd name="T60" fmla="*/ 263 w 263"/>
                <a:gd name="T61" fmla="*/ 5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 h="260">
                  <a:moveTo>
                    <a:pt x="263" y="57"/>
                  </a:moveTo>
                  <a:cubicBezTo>
                    <a:pt x="255" y="65"/>
                    <a:pt x="247" y="73"/>
                    <a:pt x="239" y="81"/>
                  </a:cubicBezTo>
                  <a:cubicBezTo>
                    <a:pt x="222" y="98"/>
                    <a:pt x="205" y="115"/>
                    <a:pt x="188" y="133"/>
                  </a:cubicBezTo>
                  <a:cubicBezTo>
                    <a:pt x="177" y="144"/>
                    <a:pt x="171" y="159"/>
                    <a:pt x="165" y="173"/>
                  </a:cubicBezTo>
                  <a:cubicBezTo>
                    <a:pt x="158" y="190"/>
                    <a:pt x="153" y="208"/>
                    <a:pt x="143" y="223"/>
                  </a:cubicBezTo>
                  <a:cubicBezTo>
                    <a:pt x="135" y="235"/>
                    <a:pt x="124" y="242"/>
                    <a:pt x="113" y="248"/>
                  </a:cubicBezTo>
                  <a:cubicBezTo>
                    <a:pt x="105" y="252"/>
                    <a:pt x="96" y="255"/>
                    <a:pt x="88" y="259"/>
                  </a:cubicBezTo>
                  <a:cubicBezTo>
                    <a:pt x="85" y="260"/>
                    <a:pt x="82" y="260"/>
                    <a:pt x="80" y="257"/>
                  </a:cubicBezTo>
                  <a:cubicBezTo>
                    <a:pt x="80" y="255"/>
                    <a:pt x="80" y="252"/>
                    <a:pt x="81" y="250"/>
                  </a:cubicBezTo>
                  <a:cubicBezTo>
                    <a:pt x="90" y="237"/>
                    <a:pt x="99" y="225"/>
                    <a:pt x="108" y="213"/>
                  </a:cubicBezTo>
                  <a:cubicBezTo>
                    <a:pt x="119" y="199"/>
                    <a:pt x="115" y="187"/>
                    <a:pt x="107" y="177"/>
                  </a:cubicBezTo>
                  <a:cubicBezTo>
                    <a:pt x="98" y="166"/>
                    <a:pt x="87" y="157"/>
                    <a:pt x="73" y="152"/>
                  </a:cubicBezTo>
                  <a:cubicBezTo>
                    <a:pt x="62" y="148"/>
                    <a:pt x="50" y="149"/>
                    <a:pt x="42" y="162"/>
                  </a:cubicBezTo>
                  <a:cubicBezTo>
                    <a:pt x="33" y="175"/>
                    <a:pt x="23" y="188"/>
                    <a:pt x="13" y="200"/>
                  </a:cubicBezTo>
                  <a:cubicBezTo>
                    <a:pt x="12" y="202"/>
                    <a:pt x="11" y="203"/>
                    <a:pt x="10" y="204"/>
                  </a:cubicBezTo>
                  <a:cubicBezTo>
                    <a:pt x="7" y="206"/>
                    <a:pt x="5" y="206"/>
                    <a:pt x="4" y="203"/>
                  </a:cubicBezTo>
                  <a:cubicBezTo>
                    <a:pt x="3" y="201"/>
                    <a:pt x="2" y="199"/>
                    <a:pt x="2" y="198"/>
                  </a:cubicBezTo>
                  <a:cubicBezTo>
                    <a:pt x="0" y="180"/>
                    <a:pt x="0" y="163"/>
                    <a:pt x="7" y="146"/>
                  </a:cubicBezTo>
                  <a:cubicBezTo>
                    <a:pt x="16" y="124"/>
                    <a:pt x="31" y="109"/>
                    <a:pt x="56" y="107"/>
                  </a:cubicBezTo>
                  <a:cubicBezTo>
                    <a:pt x="74" y="105"/>
                    <a:pt x="92" y="102"/>
                    <a:pt x="108" y="93"/>
                  </a:cubicBezTo>
                  <a:cubicBezTo>
                    <a:pt x="119" y="87"/>
                    <a:pt x="128" y="78"/>
                    <a:pt x="137" y="69"/>
                  </a:cubicBezTo>
                  <a:cubicBezTo>
                    <a:pt x="159" y="47"/>
                    <a:pt x="181" y="25"/>
                    <a:pt x="203" y="2"/>
                  </a:cubicBezTo>
                  <a:cubicBezTo>
                    <a:pt x="205" y="0"/>
                    <a:pt x="207" y="0"/>
                    <a:pt x="209" y="2"/>
                  </a:cubicBezTo>
                  <a:cubicBezTo>
                    <a:pt x="214" y="8"/>
                    <a:pt x="219" y="13"/>
                    <a:pt x="225" y="18"/>
                  </a:cubicBezTo>
                  <a:cubicBezTo>
                    <a:pt x="227" y="20"/>
                    <a:pt x="227" y="22"/>
                    <a:pt x="224" y="24"/>
                  </a:cubicBezTo>
                  <a:cubicBezTo>
                    <a:pt x="191" y="57"/>
                    <a:pt x="158" y="91"/>
                    <a:pt x="124" y="124"/>
                  </a:cubicBezTo>
                  <a:cubicBezTo>
                    <a:pt x="120" y="129"/>
                    <a:pt x="119" y="134"/>
                    <a:pt x="123" y="138"/>
                  </a:cubicBezTo>
                  <a:cubicBezTo>
                    <a:pt x="127" y="142"/>
                    <a:pt x="132" y="142"/>
                    <a:pt x="137" y="137"/>
                  </a:cubicBezTo>
                  <a:cubicBezTo>
                    <a:pt x="170" y="104"/>
                    <a:pt x="204" y="70"/>
                    <a:pt x="237" y="37"/>
                  </a:cubicBezTo>
                  <a:cubicBezTo>
                    <a:pt x="240" y="34"/>
                    <a:pt x="241" y="34"/>
                    <a:pt x="244" y="37"/>
                  </a:cubicBezTo>
                  <a:cubicBezTo>
                    <a:pt x="250" y="44"/>
                    <a:pt x="256" y="50"/>
                    <a:pt x="263"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5" name="Freeform 7">
              <a:extLst>
                <a:ext uri="{FF2B5EF4-FFF2-40B4-BE49-F238E27FC236}">
                  <a16:creationId xmlns:a16="http://schemas.microsoft.com/office/drawing/2014/main" id="{A84A4A0C-D6AC-4097-93BA-5C831B56185E}"/>
                </a:ext>
              </a:extLst>
            </p:cNvPr>
            <p:cNvSpPr>
              <a:spLocks/>
            </p:cNvSpPr>
            <p:nvPr/>
          </p:nvSpPr>
          <p:spPr bwMode="auto">
            <a:xfrm>
              <a:off x="3822701" y="4138613"/>
              <a:ext cx="700088" cy="698500"/>
            </a:xfrm>
            <a:custGeom>
              <a:avLst/>
              <a:gdLst>
                <a:gd name="T0" fmla="*/ 104 w 219"/>
                <a:gd name="T1" fmla="*/ 162 h 219"/>
                <a:gd name="T2" fmla="*/ 16 w 219"/>
                <a:gd name="T3" fmla="*/ 73 h 219"/>
                <a:gd name="T4" fmla="*/ 4 w 219"/>
                <a:gd name="T5" fmla="*/ 62 h 219"/>
                <a:gd name="T6" fmla="*/ 5 w 219"/>
                <a:gd name="T7" fmla="*/ 48 h 219"/>
                <a:gd name="T8" fmla="*/ 48 w 219"/>
                <a:gd name="T9" fmla="*/ 4 h 219"/>
                <a:gd name="T10" fmla="*/ 62 w 219"/>
                <a:gd name="T11" fmla="*/ 5 h 219"/>
                <a:gd name="T12" fmla="*/ 214 w 219"/>
                <a:gd name="T13" fmla="*/ 157 h 219"/>
                <a:gd name="T14" fmla="*/ 214 w 219"/>
                <a:gd name="T15" fmla="*/ 172 h 219"/>
                <a:gd name="T16" fmla="*/ 171 w 219"/>
                <a:gd name="T17" fmla="*/ 215 h 219"/>
                <a:gd name="T18" fmla="*/ 158 w 219"/>
                <a:gd name="T19" fmla="*/ 215 h 219"/>
                <a:gd name="T20" fmla="*/ 104 w 219"/>
                <a:gd name="T21" fmla="*/ 1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19">
                  <a:moveTo>
                    <a:pt x="104" y="162"/>
                  </a:moveTo>
                  <a:cubicBezTo>
                    <a:pt x="75" y="132"/>
                    <a:pt x="45" y="103"/>
                    <a:pt x="16" y="73"/>
                  </a:cubicBezTo>
                  <a:cubicBezTo>
                    <a:pt x="12" y="70"/>
                    <a:pt x="8" y="66"/>
                    <a:pt x="4" y="62"/>
                  </a:cubicBezTo>
                  <a:cubicBezTo>
                    <a:pt x="0" y="57"/>
                    <a:pt x="0" y="52"/>
                    <a:pt x="5" y="48"/>
                  </a:cubicBezTo>
                  <a:cubicBezTo>
                    <a:pt x="19" y="33"/>
                    <a:pt x="33" y="19"/>
                    <a:pt x="48" y="4"/>
                  </a:cubicBezTo>
                  <a:cubicBezTo>
                    <a:pt x="53" y="0"/>
                    <a:pt x="57" y="0"/>
                    <a:pt x="62" y="5"/>
                  </a:cubicBezTo>
                  <a:cubicBezTo>
                    <a:pt x="113" y="55"/>
                    <a:pt x="164" y="106"/>
                    <a:pt x="214" y="157"/>
                  </a:cubicBezTo>
                  <a:cubicBezTo>
                    <a:pt x="219" y="162"/>
                    <a:pt x="219" y="167"/>
                    <a:pt x="214" y="172"/>
                  </a:cubicBezTo>
                  <a:cubicBezTo>
                    <a:pt x="200" y="186"/>
                    <a:pt x="185" y="201"/>
                    <a:pt x="171" y="215"/>
                  </a:cubicBezTo>
                  <a:cubicBezTo>
                    <a:pt x="167" y="219"/>
                    <a:pt x="162" y="219"/>
                    <a:pt x="158" y="215"/>
                  </a:cubicBezTo>
                  <a:cubicBezTo>
                    <a:pt x="145" y="203"/>
                    <a:pt x="105" y="163"/>
                    <a:pt x="104"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6" name="Freeform 8">
              <a:extLst>
                <a:ext uri="{FF2B5EF4-FFF2-40B4-BE49-F238E27FC236}">
                  <a16:creationId xmlns:a16="http://schemas.microsoft.com/office/drawing/2014/main" id="{C16ABDB4-DC6C-4863-8242-046CC8509A14}"/>
                </a:ext>
              </a:extLst>
            </p:cNvPr>
            <p:cNvSpPr>
              <a:spLocks/>
            </p:cNvSpPr>
            <p:nvPr/>
          </p:nvSpPr>
          <p:spPr bwMode="auto">
            <a:xfrm>
              <a:off x="3367088" y="3671888"/>
              <a:ext cx="577850" cy="577850"/>
            </a:xfrm>
            <a:custGeom>
              <a:avLst/>
              <a:gdLst>
                <a:gd name="T0" fmla="*/ 104 w 181"/>
                <a:gd name="T1" fmla="*/ 147 h 181"/>
                <a:gd name="T2" fmla="*/ 13 w 181"/>
                <a:gd name="T3" fmla="*/ 55 h 181"/>
                <a:gd name="T4" fmla="*/ 0 w 181"/>
                <a:gd name="T5" fmla="*/ 42 h 181"/>
                <a:gd name="T6" fmla="*/ 42 w 181"/>
                <a:gd name="T7" fmla="*/ 0 h 181"/>
                <a:gd name="T8" fmla="*/ 181 w 181"/>
                <a:gd name="T9" fmla="*/ 140 h 181"/>
                <a:gd name="T10" fmla="*/ 154 w 181"/>
                <a:gd name="T11" fmla="*/ 167 h 181"/>
                <a:gd name="T12" fmla="*/ 139 w 181"/>
                <a:gd name="T13" fmla="*/ 181 h 181"/>
                <a:gd name="T14" fmla="*/ 131 w 181"/>
                <a:gd name="T15" fmla="*/ 173 h 181"/>
                <a:gd name="T16" fmla="*/ 104 w 181"/>
                <a:gd name="T17"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81">
                  <a:moveTo>
                    <a:pt x="104" y="147"/>
                  </a:moveTo>
                  <a:cubicBezTo>
                    <a:pt x="74" y="116"/>
                    <a:pt x="43" y="85"/>
                    <a:pt x="13" y="55"/>
                  </a:cubicBezTo>
                  <a:cubicBezTo>
                    <a:pt x="8" y="50"/>
                    <a:pt x="4" y="46"/>
                    <a:pt x="0" y="42"/>
                  </a:cubicBezTo>
                  <a:cubicBezTo>
                    <a:pt x="14" y="28"/>
                    <a:pt x="28" y="14"/>
                    <a:pt x="42" y="0"/>
                  </a:cubicBezTo>
                  <a:cubicBezTo>
                    <a:pt x="88" y="47"/>
                    <a:pt x="134" y="93"/>
                    <a:pt x="181" y="140"/>
                  </a:cubicBezTo>
                  <a:cubicBezTo>
                    <a:pt x="173" y="149"/>
                    <a:pt x="163" y="158"/>
                    <a:pt x="154" y="167"/>
                  </a:cubicBezTo>
                  <a:cubicBezTo>
                    <a:pt x="150" y="171"/>
                    <a:pt x="139" y="181"/>
                    <a:pt x="139" y="181"/>
                  </a:cubicBezTo>
                  <a:cubicBezTo>
                    <a:pt x="139" y="181"/>
                    <a:pt x="133" y="175"/>
                    <a:pt x="131" y="173"/>
                  </a:cubicBezTo>
                  <a:cubicBezTo>
                    <a:pt x="128" y="170"/>
                    <a:pt x="108" y="150"/>
                    <a:pt x="10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7" name="Freeform 9">
              <a:extLst>
                <a:ext uri="{FF2B5EF4-FFF2-40B4-BE49-F238E27FC236}">
                  <a16:creationId xmlns:a16="http://schemas.microsoft.com/office/drawing/2014/main" id="{82C31A95-D44B-404C-925D-EA4EF637A412}"/>
                </a:ext>
              </a:extLst>
            </p:cNvPr>
            <p:cNvSpPr>
              <a:spLocks/>
            </p:cNvSpPr>
            <p:nvPr/>
          </p:nvSpPr>
          <p:spPr bwMode="auto">
            <a:xfrm>
              <a:off x="3698876" y="3132138"/>
              <a:ext cx="874713" cy="865188"/>
            </a:xfrm>
            <a:custGeom>
              <a:avLst/>
              <a:gdLst>
                <a:gd name="T0" fmla="*/ 273 w 274"/>
                <a:gd name="T1" fmla="*/ 63 h 271"/>
                <a:gd name="T2" fmla="*/ 272 w 274"/>
                <a:gd name="T3" fmla="*/ 58 h 271"/>
                <a:gd name="T4" fmla="*/ 265 w 274"/>
                <a:gd name="T5" fmla="*/ 56 h 271"/>
                <a:gd name="T6" fmla="*/ 262 w 274"/>
                <a:gd name="T7" fmla="*/ 59 h 271"/>
                <a:gd name="T8" fmla="*/ 238 w 274"/>
                <a:gd name="T9" fmla="*/ 91 h 271"/>
                <a:gd name="T10" fmla="*/ 230 w 274"/>
                <a:gd name="T11" fmla="*/ 102 h 271"/>
                <a:gd name="T12" fmla="*/ 202 w 274"/>
                <a:gd name="T13" fmla="*/ 107 h 271"/>
                <a:gd name="T14" fmla="*/ 171 w 274"/>
                <a:gd name="T15" fmla="*/ 86 h 271"/>
                <a:gd name="T16" fmla="*/ 161 w 274"/>
                <a:gd name="T17" fmla="*/ 56 h 271"/>
                <a:gd name="T18" fmla="*/ 168 w 274"/>
                <a:gd name="T19" fmla="*/ 45 h 271"/>
                <a:gd name="T20" fmla="*/ 194 w 274"/>
                <a:gd name="T21" fmla="*/ 9 h 271"/>
                <a:gd name="T22" fmla="*/ 195 w 274"/>
                <a:gd name="T23" fmla="*/ 2 h 271"/>
                <a:gd name="T24" fmla="*/ 188 w 274"/>
                <a:gd name="T25" fmla="*/ 1 h 271"/>
                <a:gd name="T26" fmla="*/ 163 w 274"/>
                <a:gd name="T27" fmla="*/ 11 h 271"/>
                <a:gd name="T28" fmla="*/ 127 w 274"/>
                <a:gd name="T29" fmla="*/ 44 h 271"/>
                <a:gd name="T30" fmla="*/ 110 w 274"/>
                <a:gd name="T31" fmla="*/ 86 h 271"/>
                <a:gd name="T32" fmla="*/ 87 w 274"/>
                <a:gd name="T33" fmla="*/ 126 h 271"/>
                <a:gd name="T34" fmla="*/ 27 w 274"/>
                <a:gd name="T35" fmla="*/ 187 h 271"/>
                <a:gd name="T36" fmla="*/ 0 w 274"/>
                <a:gd name="T37" fmla="*/ 212 h 271"/>
                <a:gd name="T38" fmla="*/ 22 w 274"/>
                <a:gd name="T39" fmla="*/ 235 h 271"/>
                <a:gd name="T40" fmla="*/ 26 w 274"/>
                <a:gd name="T41" fmla="*/ 232 h 271"/>
                <a:gd name="T42" fmla="*/ 139 w 274"/>
                <a:gd name="T43" fmla="*/ 118 h 271"/>
                <a:gd name="T44" fmla="*/ 145 w 274"/>
                <a:gd name="T45" fmla="*/ 114 h 271"/>
                <a:gd name="T46" fmla="*/ 155 w 274"/>
                <a:gd name="T47" fmla="*/ 119 h 271"/>
                <a:gd name="T48" fmla="*/ 152 w 274"/>
                <a:gd name="T49" fmla="*/ 131 h 271"/>
                <a:gd name="T50" fmla="*/ 76 w 274"/>
                <a:gd name="T51" fmla="*/ 207 h 271"/>
                <a:gd name="T52" fmla="*/ 35 w 274"/>
                <a:gd name="T53" fmla="*/ 248 h 271"/>
                <a:gd name="T54" fmla="*/ 56 w 274"/>
                <a:gd name="T55" fmla="*/ 269 h 271"/>
                <a:gd name="T56" fmla="*/ 60 w 274"/>
                <a:gd name="T57" fmla="*/ 268 h 271"/>
                <a:gd name="T58" fmla="*/ 141 w 274"/>
                <a:gd name="T59" fmla="*/ 187 h 271"/>
                <a:gd name="T60" fmla="*/ 173 w 274"/>
                <a:gd name="T61" fmla="*/ 163 h 271"/>
                <a:gd name="T62" fmla="*/ 221 w 274"/>
                <a:gd name="T63" fmla="*/ 152 h 271"/>
                <a:gd name="T64" fmla="*/ 265 w 274"/>
                <a:gd name="T65" fmla="*/ 121 h 271"/>
                <a:gd name="T66" fmla="*/ 273 w 274"/>
                <a:gd name="T67" fmla="*/ 6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71">
                  <a:moveTo>
                    <a:pt x="273" y="63"/>
                  </a:moveTo>
                  <a:cubicBezTo>
                    <a:pt x="273" y="61"/>
                    <a:pt x="273" y="59"/>
                    <a:pt x="272" y="58"/>
                  </a:cubicBezTo>
                  <a:cubicBezTo>
                    <a:pt x="270" y="54"/>
                    <a:pt x="268" y="53"/>
                    <a:pt x="265" y="56"/>
                  </a:cubicBezTo>
                  <a:cubicBezTo>
                    <a:pt x="264" y="57"/>
                    <a:pt x="263" y="58"/>
                    <a:pt x="262" y="59"/>
                  </a:cubicBezTo>
                  <a:cubicBezTo>
                    <a:pt x="254" y="70"/>
                    <a:pt x="246" y="81"/>
                    <a:pt x="238" y="91"/>
                  </a:cubicBezTo>
                  <a:cubicBezTo>
                    <a:pt x="236" y="94"/>
                    <a:pt x="230" y="102"/>
                    <a:pt x="230" y="102"/>
                  </a:cubicBezTo>
                  <a:cubicBezTo>
                    <a:pt x="222" y="110"/>
                    <a:pt x="212" y="111"/>
                    <a:pt x="202" y="107"/>
                  </a:cubicBezTo>
                  <a:cubicBezTo>
                    <a:pt x="190" y="103"/>
                    <a:pt x="180" y="95"/>
                    <a:pt x="171" y="86"/>
                  </a:cubicBezTo>
                  <a:cubicBezTo>
                    <a:pt x="163" y="77"/>
                    <a:pt x="157" y="68"/>
                    <a:pt x="161" y="56"/>
                  </a:cubicBezTo>
                  <a:cubicBezTo>
                    <a:pt x="163" y="52"/>
                    <a:pt x="166" y="48"/>
                    <a:pt x="168" y="45"/>
                  </a:cubicBezTo>
                  <a:cubicBezTo>
                    <a:pt x="177" y="33"/>
                    <a:pt x="186" y="21"/>
                    <a:pt x="194" y="9"/>
                  </a:cubicBezTo>
                  <a:cubicBezTo>
                    <a:pt x="195" y="7"/>
                    <a:pt x="196" y="4"/>
                    <a:pt x="195" y="2"/>
                  </a:cubicBezTo>
                  <a:cubicBezTo>
                    <a:pt x="193" y="0"/>
                    <a:pt x="190" y="0"/>
                    <a:pt x="188" y="1"/>
                  </a:cubicBezTo>
                  <a:cubicBezTo>
                    <a:pt x="179" y="4"/>
                    <a:pt x="171" y="7"/>
                    <a:pt x="163" y="11"/>
                  </a:cubicBezTo>
                  <a:cubicBezTo>
                    <a:pt x="148" y="19"/>
                    <a:pt x="135" y="29"/>
                    <a:pt x="127" y="44"/>
                  </a:cubicBezTo>
                  <a:cubicBezTo>
                    <a:pt x="121" y="58"/>
                    <a:pt x="115" y="72"/>
                    <a:pt x="110" y="86"/>
                  </a:cubicBezTo>
                  <a:cubicBezTo>
                    <a:pt x="104" y="100"/>
                    <a:pt x="98" y="115"/>
                    <a:pt x="87" y="126"/>
                  </a:cubicBezTo>
                  <a:cubicBezTo>
                    <a:pt x="68" y="147"/>
                    <a:pt x="47" y="166"/>
                    <a:pt x="27" y="187"/>
                  </a:cubicBezTo>
                  <a:cubicBezTo>
                    <a:pt x="19" y="195"/>
                    <a:pt x="9" y="204"/>
                    <a:pt x="0" y="212"/>
                  </a:cubicBezTo>
                  <a:cubicBezTo>
                    <a:pt x="8" y="220"/>
                    <a:pt x="15" y="227"/>
                    <a:pt x="22" y="235"/>
                  </a:cubicBezTo>
                  <a:cubicBezTo>
                    <a:pt x="23" y="234"/>
                    <a:pt x="25" y="233"/>
                    <a:pt x="26" y="232"/>
                  </a:cubicBezTo>
                  <a:cubicBezTo>
                    <a:pt x="63" y="194"/>
                    <a:pt x="101" y="156"/>
                    <a:pt x="139" y="118"/>
                  </a:cubicBezTo>
                  <a:cubicBezTo>
                    <a:pt x="141" y="117"/>
                    <a:pt x="143" y="115"/>
                    <a:pt x="145" y="114"/>
                  </a:cubicBezTo>
                  <a:cubicBezTo>
                    <a:pt x="149" y="113"/>
                    <a:pt x="153" y="115"/>
                    <a:pt x="155" y="119"/>
                  </a:cubicBezTo>
                  <a:cubicBezTo>
                    <a:pt x="157" y="123"/>
                    <a:pt x="156" y="127"/>
                    <a:pt x="152" y="131"/>
                  </a:cubicBezTo>
                  <a:cubicBezTo>
                    <a:pt x="127" y="156"/>
                    <a:pt x="102" y="181"/>
                    <a:pt x="76" y="207"/>
                  </a:cubicBezTo>
                  <a:cubicBezTo>
                    <a:pt x="63" y="220"/>
                    <a:pt x="49" y="234"/>
                    <a:pt x="35" y="248"/>
                  </a:cubicBezTo>
                  <a:cubicBezTo>
                    <a:pt x="42" y="255"/>
                    <a:pt x="49" y="262"/>
                    <a:pt x="56" y="269"/>
                  </a:cubicBezTo>
                  <a:cubicBezTo>
                    <a:pt x="58" y="271"/>
                    <a:pt x="59" y="270"/>
                    <a:pt x="60" y="268"/>
                  </a:cubicBezTo>
                  <a:cubicBezTo>
                    <a:pt x="87" y="241"/>
                    <a:pt x="114" y="214"/>
                    <a:pt x="141" y="187"/>
                  </a:cubicBezTo>
                  <a:cubicBezTo>
                    <a:pt x="151" y="178"/>
                    <a:pt x="161" y="169"/>
                    <a:pt x="173" y="163"/>
                  </a:cubicBezTo>
                  <a:cubicBezTo>
                    <a:pt x="189" y="156"/>
                    <a:pt x="205" y="154"/>
                    <a:pt x="221" y="152"/>
                  </a:cubicBezTo>
                  <a:cubicBezTo>
                    <a:pt x="242" y="150"/>
                    <a:pt x="255" y="141"/>
                    <a:pt x="265" y="121"/>
                  </a:cubicBezTo>
                  <a:cubicBezTo>
                    <a:pt x="274" y="101"/>
                    <a:pt x="274" y="65"/>
                    <a:pt x="27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grpSp>
      <p:sp>
        <p:nvSpPr>
          <p:cNvPr id="15" name="Rectangle 2">
            <a:extLst>
              <a:ext uri="{FF2B5EF4-FFF2-40B4-BE49-F238E27FC236}">
                <a16:creationId xmlns:a16="http://schemas.microsoft.com/office/drawing/2014/main" id="{2FAD2C9C-3E74-401D-931F-0E69B452D6B5}"/>
              </a:ext>
            </a:extLst>
          </p:cNvPr>
          <p:cNvSpPr/>
          <p:nvPr/>
        </p:nvSpPr>
        <p:spPr>
          <a:xfrm>
            <a:off x="2716823" y="2621492"/>
            <a:ext cx="1863216" cy="233718"/>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FFFFFF"/>
              </a:solidFill>
              <a:effectLst/>
              <a:uLnTx/>
              <a:uFillTx/>
              <a:latin typeface="Calibri" panose="020F0502020204030204"/>
              <a:ea typeface="+mn-ea"/>
              <a:cs typeface="+mn-cs"/>
            </a:endParaRPr>
          </a:p>
        </p:txBody>
      </p:sp>
      <p:sp>
        <p:nvSpPr>
          <p:cNvPr id="16" name="Rectangle 30">
            <a:extLst>
              <a:ext uri="{FF2B5EF4-FFF2-40B4-BE49-F238E27FC236}">
                <a16:creationId xmlns:a16="http://schemas.microsoft.com/office/drawing/2014/main" id="{C0F5FDC9-458E-4264-BB96-5DC2E2D46CA2}"/>
              </a:ext>
            </a:extLst>
          </p:cNvPr>
          <p:cNvSpPr/>
          <p:nvPr/>
        </p:nvSpPr>
        <p:spPr>
          <a:xfrm>
            <a:off x="8481256" y="2635148"/>
            <a:ext cx="1863216" cy="233718"/>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FFFFFF"/>
              </a:solidFill>
              <a:effectLst/>
              <a:uLnTx/>
              <a:uFillTx/>
              <a:latin typeface="Calibri" panose="020F0502020204030204"/>
              <a:ea typeface="+mn-ea"/>
              <a:cs typeface="+mn-cs"/>
            </a:endParaRPr>
          </a:p>
        </p:txBody>
      </p:sp>
      <p:sp>
        <p:nvSpPr>
          <p:cNvPr id="17" name="Rectangle 31">
            <a:extLst>
              <a:ext uri="{FF2B5EF4-FFF2-40B4-BE49-F238E27FC236}">
                <a16:creationId xmlns:a16="http://schemas.microsoft.com/office/drawing/2014/main" id="{F514BBDA-34D2-473A-8832-09F7E6D24ECD}"/>
              </a:ext>
            </a:extLst>
          </p:cNvPr>
          <p:cNvSpPr/>
          <p:nvPr/>
        </p:nvSpPr>
        <p:spPr>
          <a:xfrm>
            <a:off x="4629452" y="2621492"/>
            <a:ext cx="1863216" cy="233718"/>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FFFFFF"/>
              </a:solidFill>
              <a:effectLst/>
              <a:uLnTx/>
              <a:uFillTx/>
              <a:latin typeface="Calibri" panose="020F0502020204030204"/>
              <a:ea typeface="+mn-ea"/>
              <a:cs typeface="+mn-cs"/>
            </a:endParaRPr>
          </a:p>
        </p:txBody>
      </p:sp>
      <p:sp>
        <p:nvSpPr>
          <p:cNvPr id="18" name="Rectangle 32">
            <a:extLst>
              <a:ext uri="{FF2B5EF4-FFF2-40B4-BE49-F238E27FC236}">
                <a16:creationId xmlns:a16="http://schemas.microsoft.com/office/drawing/2014/main" id="{0D3F5083-3211-4DA9-825C-86244DD28182}"/>
              </a:ext>
            </a:extLst>
          </p:cNvPr>
          <p:cNvSpPr/>
          <p:nvPr/>
        </p:nvSpPr>
        <p:spPr>
          <a:xfrm>
            <a:off x="6556620" y="2621492"/>
            <a:ext cx="1863216" cy="233718"/>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dirty="0">
              <a:ln>
                <a:noFill/>
              </a:ln>
              <a:solidFill>
                <a:srgbClr val="FFFFFF"/>
              </a:solidFill>
              <a:effectLst/>
              <a:uLnTx/>
              <a:uFillTx/>
              <a:latin typeface="Calibri" panose="020F0502020204030204"/>
              <a:ea typeface="+mn-ea"/>
              <a:cs typeface="+mn-cs"/>
            </a:endParaRPr>
          </a:p>
        </p:txBody>
      </p:sp>
      <p:sp>
        <p:nvSpPr>
          <p:cNvPr id="19" name="TextBox 58">
            <a:extLst>
              <a:ext uri="{FF2B5EF4-FFF2-40B4-BE49-F238E27FC236}">
                <a16:creationId xmlns:a16="http://schemas.microsoft.com/office/drawing/2014/main" id="{D2CF4353-E455-47D0-88EE-148E2ECEB7F6}"/>
              </a:ext>
            </a:extLst>
          </p:cNvPr>
          <p:cNvSpPr txBox="1"/>
          <p:nvPr/>
        </p:nvSpPr>
        <p:spPr>
          <a:xfrm>
            <a:off x="4512197" y="2094811"/>
            <a:ext cx="22300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Preparation</a:t>
            </a:r>
          </a:p>
        </p:txBody>
      </p:sp>
      <p:sp>
        <p:nvSpPr>
          <p:cNvPr id="20" name="TextBox 54">
            <a:extLst>
              <a:ext uri="{FF2B5EF4-FFF2-40B4-BE49-F238E27FC236}">
                <a16:creationId xmlns:a16="http://schemas.microsoft.com/office/drawing/2014/main" id="{B5F682DC-839F-4E35-B1F5-E4641297A70B}"/>
              </a:ext>
            </a:extLst>
          </p:cNvPr>
          <p:cNvSpPr txBox="1"/>
          <p:nvPr/>
        </p:nvSpPr>
        <p:spPr>
          <a:xfrm>
            <a:off x="2810069" y="2092900"/>
            <a:ext cx="1620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Viability</a:t>
            </a:r>
          </a:p>
        </p:txBody>
      </p:sp>
      <p:sp>
        <p:nvSpPr>
          <p:cNvPr id="21" name="TextBox 62">
            <a:extLst>
              <a:ext uri="{FF2B5EF4-FFF2-40B4-BE49-F238E27FC236}">
                <a16:creationId xmlns:a16="http://schemas.microsoft.com/office/drawing/2014/main" id="{24E308F3-850C-4D9D-97B9-7407218FE2DD}"/>
              </a:ext>
            </a:extLst>
          </p:cNvPr>
          <p:cNvSpPr txBox="1"/>
          <p:nvPr/>
        </p:nvSpPr>
        <p:spPr>
          <a:xfrm>
            <a:off x="8378401" y="2115331"/>
            <a:ext cx="18819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Operation</a:t>
            </a:r>
          </a:p>
        </p:txBody>
      </p:sp>
      <p:sp>
        <p:nvSpPr>
          <p:cNvPr id="22" name="TextBox 60">
            <a:extLst>
              <a:ext uri="{FF2B5EF4-FFF2-40B4-BE49-F238E27FC236}">
                <a16:creationId xmlns:a16="http://schemas.microsoft.com/office/drawing/2014/main" id="{6DB4E66B-1364-4127-8090-329DF82F8C5E}"/>
              </a:ext>
            </a:extLst>
          </p:cNvPr>
          <p:cNvSpPr txBox="1"/>
          <p:nvPr/>
        </p:nvSpPr>
        <p:spPr>
          <a:xfrm>
            <a:off x="6359808" y="2092899"/>
            <a:ext cx="22300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Construction</a:t>
            </a:r>
          </a:p>
        </p:txBody>
      </p:sp>
      <p:sp>
        <p:nvSpPr>
          <p:cNvPr id="52" name="TextBox 54">
            <a:extLst>
              <a:ext uri="{FF2B5EF4-FFF2-40B4-BE49-F238E27FC236}">
                <a16:creationId xmlns:a16="http://schemas.microsoft.com/office/drawing/2014/main" id="{B595D971-CFDC-4AAC-A4C6-D211944B0DCB}"/>
              </a:ext>
            </a:extLst>
          </p:cNvPr>
          <p:cNvSpPr txBox="1"/>
          <p:nvPr/>
        </p:nvSpPr>
        <p:spPr>
          <a:xfrm rot="5400000">
            <a:off x="3874224" y="4463280"/>
            <a:ext cx="1620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2020</a:t>
            </a:r>
          </a:p>
        </p:txBody>
      </p:sp>
      <p:sp>
        <p:nvSpPr>
          <p:cNvPr id="53" name="TextBox 54">
            <a:extLst>
              <a:ext uri="{FF2B5EF4-FFF2-40B4-BE49-F238E27FC236}">
                <a16:creationId xmlns:a16="http://schemas.microsoft.com/office/drawing/2014/main" id="{4C98E2AD-7E33-4545-A79E-42C3EC53B6A5}"/>
              </a:ext>
            </a:extLst>
          </p:cNvPr>
          <p:cNvSpPr txBox="1"/>
          <p:nvPr/>
        </p:nvSpPr>
        <p:spPr>
          <a:xfrm rot="5400000">
            <a:off x="5759719" y="4463280"/>
            <a:ext cx="1620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2025</a:t>
            </a:r>
          </a:p>
        </p:txBody>
      </p:sp>
      <p:sp>
        <p:nvSpPr>
          <p:cNvPr id="54" name="TextBox 54">
            <a:extLst>
              <a:ext uri="{FF2B5EF4-FFF2-40B4-BE49-F238E27FC236}">
                <a16:creationId xmlns:a16="http://schemas.microsoft.com/office/drawing/2014/main" id="{B0877035-943D-4EF9-AF3F-06E2A905733E}"/>
              </a:ext>
            </a:extLst>
          </p:cNvPr>
          <p:cNvSpPr txBox="1"/>
          <p:nvPr/>
        </p:nvSpPr>
        <p:spPr>
          <a:xfrm rot="5400000">
            <a:off x="7645214" y="4463280"/>
            <a:ext cx="16208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2030</a:t>
            </a:r>
          </a:p>
        </p:txBody>
      </p:sp>
    </p:spTree>
    <p:extLst>
      <p:ext uri="{BB962C8B-B14F-4D97-AF65-F5344CB8AC3E}">
        <p14:creationId xmlns:p14="http://schemas.microsoft.com/office/powerpoint/2010/main" val="298023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8E20F-B45C-496E-A19E-D6A419B626D9}"/>
              </a:ext>
            </a:extLst>
          </p:cNvPr>
          <p:cNvSpPr>
            <a:spLocks noGrp="1"/>
          </p:cNvSpPr>
          <p:nvPr>
            <p:ph type="title"/>
          </p:nvPr>
        </p:nvSpPr>
        <p:spPr/>
        <p:txBody>
          <a:bodyPr/>
          <a:lstStyle/>
          <a:p>
            <a:r>
              <a:rPr lang="it-IT" dirty="0"/>
              <a:t>…on a </a:t>
            </a:r>
            <a:r>
              <a:rPr lang="it-IT" dirty="0" err="1"/>
              <a:t>solid</a:t>
            </a:r>
            <a:r>
              <a:rPr lang="it-IT" dirty="0"/>
              <a:t> </a:t>
            </a:r>
            <a:r>
              <a:rPr lang="it-IT" dirty="0" err="1"/>
              <a:t>basis</a:t>
            </a:r>
            <a:endParaRPr lang="it-IT" dirty="0"/>
          </a:p>
        </p:txBody>
      </p:sp>
      <p:sp>
        <p:nvSpPr>
          <p:cNvPr id="4" name="Segnaposto numero diapositiva 3">
            <a:extLst>
              <a:ext uri="{FF2B5EF4-FFF2-40B4-BE49-F238E27FC236}">
                <a16:creationId xmlns:a16="http://schemas.microsoft.com/office/drawing/2014/main" id="{8253014F-9F41-4689-BC63-09EA8A8EFD1F}"/>
              </a:ext>
            </a:extLst>
          </p:cNvPr>
          <p:cNvSpPr>
            <a:spLocks noGrp="1"/>
          </p:cNvSpPr>
          <p:nvPr>
            <p:ph type="sldNum" sz="quarter" idx="4"/>
          </p:nvPr>
        </p:nvSpPr>
        <p:spPr/>
        <p:txBody>
          <a:bodyPr/>
          <a:lstStyle/>
          <a:p>
            <a:pPr algn="r"/>
            <a:fld id="{256D3EEF-DE4E-429D-8EC4-DDC531AFF587}" type="slidenum">
              <a:rPr lang="it-IT" smtClean="0"/>
              <a:pPr algn="r"/>
              <a:t>12</a:t>
            </a:fld>
            <a:endParaRPr lang="it-IT"/>
          </a:p>
        </p:txBody>
      </p:sp>
      <p:sp>
        <p:nvSpPr>
          <p:cNvPr id="5" name="Segnaposto piè di pagina 4">
            <a:extLst>
              <a:ext uri="{FF2B5EF4-FFF2-40B4-BE49-F238E27FC236}">
                <a16:creationId xmlns:a16="http://schemas.microsoft.com/office/drawing/2014/main" id="{647B6172-EAA9-4FFD-8CC2-9C26E6747AD3}"/>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
        <p:nvSpPr>
          <p:cNvPr id="6" name="Isosceles Triangle 1">
            <a:extLst>
              <a:ext uri="{FF2B5EF4-FFF2-40B4-BE49-F238E27FC236}">
                <a16:creationId xmlns:a16="http://schemas.microsoft.com/office/drawing/2014/main" id="{F11594F7-EBD9-434D-AA37-2D724ED2E0D7}"/>
              </a:ext>
            </a:extLst>
          </p:cNvPr>
          <p:cNvSpPr/>
          <p:nvPr/>
        </p:nvSpPr>
        <p:spPr>
          <a:xfrm rot="18034275">
            <a:off x="4033283" y="1106374"/>
            <a:ext cx="322449" cy="6625361"/>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grpSp>
        <p:nvGrpSpPr>
          <p:cNvPr id="7" name="Gruppo 6">
            <a:extLst>
              <a:ext uri="{FF2B5EF4-FFF2-40B4-BE49-F238E27FC236}">
                <a16:creationId xmlns:a16="http://schemas.microsoft.com/office/drawing/2014/main" id="{30DB1B4F-23B6-4778-B05C-A9391FCD8E72}"/>
              </a:ext>
            </a:extLst>
          </p:cNvPr>
          <p:cNvGrpSpPr/>
          <p:nvPr/>
        </p:nvGrpSpPr>
        <p:grpSpPr>
          <a:xfrm>
            <a:off x="5251080" y="2832586"/>
            <a:ext cx="2144307" cy="3030641"/>
            <a:chOff x="29858231" y="9416486"/>
            <a:chExt cx="5464433" cy="11892308"/>
          </a:xfrm>
        </p:grpSpPr>
        <p:sp>
          <p:nvSpPr>
            <p:cNvPr id="8" name="Oval 2">
              <a:extLst>
                <a:ext uri="{FF2B5EF4-FFF2-40B4-BE49-F238E27FC236}">
                  <a16:creationId xmlns:a16="http://schemas.microsoft.com/office/drawing/2014/main" id="{9DBC736C-D549-4A45-B86A-8025C474AB8D}"/>
                </a:ext>
              </a:extLst>
            </p:cNvPr>
            <p:cNvSpPr/>
            <p:nvPr/>
          </p:nvSpPr>
          <p:spPr>
            <a:xfrm>
              <a:off x="30633565" y="19285865"/>
              <a:ext cx="3798156" cy="2022929"/>
            </a:xfrm>
            <a:prstGeom prst="ellipse">
              <a:avLst/>
            </a:prstGeom>
            <a:solidFill>
              <a:srgbClr val="C2C923"/>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C0745EDD-D3B2-4497-91AB-C2A642D81020}"/>
                </a:ext>
              </a:extLst>
            </p:cNvPr>
            <p:cNvSpPr/>
            <p:nvPr/>
          </p:nvSpPr>
          <p:spPr>
            <a:xfrm>
              <a:off x="32302537" y="16488189"/>
              <a:ext cx="280236" cy="3820924"/>
            </a:xfrm>
            <a:prstGeom prst="roundRect">
              <a:avLst>
                <a:gd name="adj" fmla="val 50000"/>
              </a:avLst>
            </a:prstGeom>
            <a:solidFill>
              <a:srgbClr val="C2C92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10" name="Rectangle 28">
              <a:extLst>
                <a:ext uri="{FF2B5EF4-FFF2-40B4-BE49-F238E27FC236}">
                  <a16:creationId xmlns:a16="http://schemas.microsoft.com/office/drawing/2014/main" id="{F2D86B24-A8AF-4CFC-AA55-4D17F5EC6439}"/>
                </a:ext>
              </a:extLst>
            </p:cNvPr>
            <p:cNvSpPr/>
            <p:nvPr/>
          </p:nvSpPr>
          <p:spPr>
            <a:xfrm>
              <a:off x="30211709" y="11206360"/>
              <a:ext cx="4641869" cy="233890"/>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11" name="TextBox 29">
              <a:extLst>
                <a:ext uri="{FF2B5EF4-FFF2-40B4-BE49-F238E27FC236}">
                  <a16:creationId xmlns:a16="http://schemas.microsoft.com/office/drawing/2014/main" id="{F53A2EDC-0646-4AA8-AFA4-DBC38F0AEC8C}"/>
                </a:ext>
              </a:extLst>
            </p:cNvPr>
            <p:cNvSpPr txBox="1"/>
            <p:nvPr/>
          </p:nvSpPr>
          <p:spPr>
            <a:xfrm>
              <a:off x="29994720" y="11477930"/>
              <a:ext cx="5075846" cy="4154984"/>
            </a:xfrm>
            <a:prstGeom prst="rect">
              <a:avLst/>
            </a:prstGeom>
            <a:noFill/>
          </p:spPr>
          <p:txBody>
            <a:bodyPr wrap="square" rtlCol="0">
              <a:noAutofit/>
            </a:bodyPr>
            <a:lstStyle>
              <a:defPPr>
                <a:defRPr lang="en-US"/>
              </a:defPPr>
              <a:lvl1pPr algn="ctr" defTabSz="914400">
                <a:defRPr sz="4400">
                  <a:solidFill>
                    <a:srgbClr val="282F39"/>
                  </a:solidFill>
                  <a:latin typeface="Open Sans" panose="020B0606030504020204" pitchFamily="34" charset="0"/>
                </a:defRPr>
              </a:lvl1pPr>
            </a:lstStyle>
            <a:p>
              <a:r>
                <a:rPr lang="en-US" sz="2000" dirty="0"/>
                <a:t>Green-light on </a:t>
              </a:r>
              <a:r>
                <a:rPr lang="en-US" sz="2000" b="1" dirty="0">
                  <a:solidFill>
                    <a:srgbClr val="C00000"/>
                  </a:solidFill>
                </a:rPr>
                <a:t>ATHENA </a:t>
              </a:r>
              <a:r>
                <a:rPr lang="en-US" sz="2000" dirty="0"/>
                <a:t>and</a:t>
              </a:r>
              <a:r>
                <a:rPr lang="en-US" sz="2000" b="1" dirty="0"/>
                <a:t> </a:t>
              </a:r>
              <a:r>
                <a:rPr lang="en-US" sz="2000" b="1" dirty="0" err="1">
                  <a:solidFill>
                    <a:srgbClr val="C00000"/>
                  </a:solidFill>
                </a:rPr>
                <a:t>ChemLab</a:t>
              </a:r>
              <a:r>
                <a:rPr lang="en-US" sz="2000" b="1" dirty="0">
                  <a:solidFill>
                    <a:srgbClr val="C00000"/>
                  </a:solidFill>
                </a:rPr>
                <a:t> </a:t>
              </a:r>
              <a:r>
                <a:rPr lang="en-US" sz="2000" b="1" dirty="0"/>
                <a:t>construction</a:t>
              </a:r>
              <a:endParaRPr lang="en-US" sz="2000" dirty="0"/>
            </a:p>
          </p:txBody>
        </p:sp>
        <p:sp>
          <p:nvSpPr>
            <p:cNvPr id="12" name="TextBox 30">
              <a:extLst>
                <a:ext uri="{FF2B5EF4-FFF2-40B4-BE49-F238E27FC236}">
                  <a16:creationId xmlns:a16="http://schemas.microsoft.com/office/drawing/2014/main" id="{0F865FDF-6115-49DB-A01C-AC58AD54F924}"/>
                </a:ext>
              </a:extLst>
            </p:cNvPr>
            <p:cNvSpPr txBox="1"/>
            <p:nvPr/>
          </p:nvSpPr>
          <p:spPr>
            <a:xfrm>
              <a:off x="29858231" y="9416486"/>
              <a:ext cx="5464433" cy="2294671"/>
            </a:xfrm>
            <a:prstGeom prst="rect">
              <a:avLst/>
            </a:prstGeom>
            <a:noFill/>
          </p:spPr>
          <p:txBody>
            <a:bodyPr wrap="square" rtlCol="0">
              <a:spAutoFit/>
            </a:bodyPr>
            <a:lstStyle/>
            <a:p>
              <a:pPr algn="ctr" defTabSz="914400">
                <a:defRPr/>
              </a:pPr>
              <a:r>
                <a:rPr lang="en-US" sz="3200" b="1" dirty="0">
                  <a:solidFill>
                    <a:srgbClr val="282F39"/>
                  </a:solidFill>
                  <a:latin typeface="Open Sans" panose="020B0606030504020204" pitchFamily="34" charset="0"/>
                </a:rPr>
                <a:t>Jun.2020</a:t>
              </a:r>
              <a:endParaRPr lang="en-US" sz="32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3" name="Rectangle 31">
              <a:extLst>
                <a:ext uri="{FF2B5EF4-FFF2-40B4-BE49-F238E27FC236}">
                  <a16:creationId xmlns:a16="http://schemas.microsoft.com/office/drawing/2014/main" id="{BDD91A21-306E-4C7C-B4AE-BE15CCE0E481}"/>
                </a:ext>
              </a:extLst>
            </p:cNvPr>
            <p:cNvSpPr/>
            <p:nvPr/>
          </p:nvSpPr>
          <p:spPr>
            <a:xfrm>
              <a:off x="30211709" y="16488189"/>
              <a:ext cx="4641868" cy="233891"/>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grpSp>
      <p:grpSp>
        <p:nvGrpSpPr>
          <p:cNvPr id="14" name="Gruppo 13">
            <a:extLst>
              <a:ext uri="{FF2B5EF4-FFF2-40B4-BE49-F238E27FC236}">
                <a16:creationId xmlns:a16="http://schemas.microsoft.com/office/drawing/2014/main" id="{BFDCB2CB-DF10-4BE1-8C00-B1EB051046E9}"/>
              </a:ext>
            </a:extLst>
          </p:cNvPr>
          <p:cNvGrpSpPr/>
          <p:nvPr/>
        </p:nvGrpSpPr>
        <p:grpSpPr>
          <a:xfrm>
            <a:off x="3673650" y="2185261"/>
            <a:ext cx="1729971" cy="2715247"/>
            <a:chOff x="23728720" y="8963197"/>
            <a:chExt cx="5645564" cy="10654695"/>
          </a:xfrm>
        </p:grpSpPr>
        <p:sp>
          <p:nvSpPr>
            <p:cNvPr id="15" name="Oval 11">
              <a:extLst>
                <a:ext uri="{FF2B5EF4-FFF2-40B4-BE49-F238E27FC236}">
                  <a16:creationId xmlns:a16="http://schemas.microsoft.com/office/drawing/2014/main" id="{F6F1E163-42C8-4577-886D-D28771DB1E90}"/>
                </a:ext>
              </a:extLst>
            </p:cNvPr>
            <p:cNvSpPr/>
            <p:nvPr/>
          </p:nvSpPr>
          <p:spPr>
            <a:xfrm>
              <a:off x="25137258" y="17862011"/>
              <a:ext cx="3296758" cy="1755881"/>
            </a:xfrm>
            <a:prstGeom prst="ellipse">
              <a:avLst/>
            </a:prstGeom>
            <a:solidFill>
              <a:srgbClr val="42AFB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16" name="Rectangle: Rounded Corners 17">
              <a:extLst>
                <a:ext uri="{FF2B5EF4-FFF2-40B4-BE49-F238E27FC236}">
                  <a16:creationId xmlns:a16="http://schemas.microsoft.com/office/drawing/2014/main" id="{5CE61A48-BA4F-445A-9057-5232A959D14F}"/>
                </a:ext>
              </a:extLst>
            </p:cNvPr>
            <p:cNvSpPr/>
            <p:nvPr/>
          </p:nvSpPr>
          <p:spPr>
            <a:xfrm>
              <a:off x="26605485" y="15336012"/>
              <a:ext cx="360304" cy="3448442"/>
            </a:xfrm>
            <a:prstGeom prst="roundRect">
              <a:avLst>
                <a:gd name="adj" fmla="val 50000"/>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17" name="Rectangle 32">
              <a:extLst>
                <a:ext uri="{FF2B5EF4-FFF2-40B4-BE49-F238E27FC236}">
                  <a16:creationId xmlns:a16="http://schemas.microsoft.com/office/drawing/2014/main" id="{792A612E-C709-47BF-B537-53045AF38DBE}"/>
                </a:ext>
              </a:extLst>
            </p:cNvPr>
            <p:cNvSpPr/>
            <p:nvPr/>
          </p:nvSpPr>
          <p:spPr>
            <a:xfrm>
              <a:off x="24464703" y="10727478"/>
              <a:ext cx="4641869" cy="233890"/>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18" name="TextBox 33">
              <a:extLst>
                <a:ext uri="{FF2B5EF4-FFF2-40B4-BE49-F238E27FC236}">
                  <a16:creationId xmlns:a16="http://schemas.microsoft.com/office/drawing/2014/main" id="{E55FB5CB-3A20-4953-8ECB-94DFC7C538DC}"/>
                </a:ext>
              </a:extLst>
            </p:cNvPr>
            <p:cNvSpPr txBox="1"/>
            <p:nvPr/>
          </p:nvSpPr>
          <p:spPr>
            <a:xfrm>
              <a:off x="23728720" y="11000974"/>
              <a:ext cx="5645564" cy="4154984"/>
            </a:xfrm>
            <a:prstGeom prst="rect">
              <a:avLst/>
            </a:prstGeom>
            <a:noFill/>
          </p:spPr>
          <p:txBody>
            <a:bodyPr wrap="square" rtlCol="0">
              <a:noAutofit/>
            </a:bodyPr>
            <a:lstStyle/>
            <a:p>
              <a:pPr lvl="0" algn="ctr">
                <a:buClr>
                  <a:srgbClr val="E2001A"/>
                </a:buClr>
              </a:pPr>
              <a:r>
                <a:rPr lang="en-US" sz="1600" dirty="0">
                  <a:solidFill>
                    <a:srgbClr val="C00000"/>
                  </a:solidFill>
                </a:rPr>
                <a:t>National strategy </a:t>
              </a:r>
              <a:r>
                <a:rPr lang="en-US" sz="1600" dirty="0"/>
                <a:t>for Romania sustainable development</a:t>
              </a:r>
            </a:p>
          </p:txBody>
        </p:sp>
        <p:sp>
          <p:nvSpPr>
            <p:cNvPr id="19" name="TextBox 34">
              <a:extLst>
                <a:ext uri="{FF2B5EF4-FFF2-40B4-BE49-F238E27FC236}">
                  <a16:creationId xmlns:a16="http://schemas.microsoft.com/office/drawing/2014/main" id="{A0F70DAB-0602-4D86-B6A8-96421D3DED66}"/>
                </a:ext>
              </a:extLst>
            </p:cNvPr>
            <p:cNvSpPr txBox="1"/>
            <p:nvPr/>
          </p:nvSpPr>
          <p:spPr>
            <a:xfrm>
              <a:off x="24352298" y="8963197"/>
              <a:ext cx="4866672" cy="2294671"/>
            </a:xfrm>
            <a:prstGeom prst="rect">
              <a:avLst/>
            </a:prstGeom>
            <a:noFill/>
          </p:spPr>
          <p:txBody>
            <a:bodyPr wrap="square" rtlCol="0">
              <a:spAutoFit/>
            </a:bodyPr>
            <a:lstStyle/>
            <a:p>
              <a:pPr algn="ctr" defTabSz="914400">
                <a:defRPr/>
              </a:pPr>
              <a:r>
                <a:rPr lang="en-US" sz="3200" b="1" dirty="0">
                  <a:solidFill>
                    <a:srgbClr val="282F39"/>
                  </a:solidFill>
                  <a:latin typeface="Open Sans" panose="020B0606030504020204" pitchFamily="34" charset="0"/>
                </a:rPr>
                <a:t>2018</a:t>
              </a:r>
              <a:endParaRPr lang="en-US" sz="32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0" name="Rectangle 35">
              <a:extLst>
                <a:ext uri="{FF2B5EF4-FFF2-40B4-BE49-F238E27FC236}">
                  <a16:creationId xmlns:a16="http://schemas.microsoft.com/office/drawing/2014/main" id="{AFC37083-0D7F-443D-8CD1-900844AA07D4}"/>
                </a:ext>
              </a:extLst>
            </p:cNvPr>
            <p:cNvSpPr/>
            <p:nvPr/>
          </p:nvSpPr>
          <p:spPr>
            <a:xfrm>
              <a:off x="24464703" y="15243603"/>
              <a:ext cx="4641869" cy="233890"/>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grpSp>
      <p:grpSp>
        <p:nvGrpSpPr>
          <p:cNvPr id="21" name="Gruppo 20">
            <a:extLst>
              <a:ext uri="{FF2B5EF4-FFF2-40B4-BE49-F238E27FC236}">
                <a16:creationId xmlns:a16="http://schemas.microsoft.com/office/drawing/2014/main" id="{F79393ED-DCBF-4273-8364-B4CA4BC8D15D}"/>
              </a:ext>
            </a:extLst>
          </p:cNvPr>
          <p:cNvGrpSpPr/>
          <p:nvPr/>
        </p:nvGrpSpPr>
        <p:grpSpPr>
          <a:xfrm>
            <a:off x="2299369" y="1551935"/>
            <a:ext cx="1464951" cy="2429233"/>
            <a:chOff x="17883408" y="9014556"/>
            <a:chExt cx="5412802" cy="9532370"/>
          </a:xfrm>
        </p:grpSpPr>
        <p:sp>
          <p:nvSpPr>
            <p:cNvPr id="22" name="Oval 12">
              <a:extLst>
                <a:ext uri="{FF2B5EF4-FFF2-40B4-BE49-F238E27FC236}">
                  <a16:creationId xmlns:a16="http://schemas.microsoft.com/office/drawing/2014/main" id="{79C64F01-571D-4641-AF9E-AB72E55B962D}"/>
                </a:ext>
              </a:extLst>
            </p:cNvPr>
            <p:cNvSpPr/>
            <p:nvPr/>
          </p:nvSpPr>
          <p:spPr>
            <a:xfrm>
              <a:off x="19301247" y="17069252"/>
              <a:ext cx="2774414" cy="1477674"/>
            </a:xfrm>
            <a:prstGeom prst="ellipse">
              <a:avLst/>
            </a:prstGeom>
            <a:solidFill>
              <a:srgbClr val="CB1B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23" name="Rectangle: Rounded Corners 18">
              <a:extLst>
                <a:ext uri="{FF2B5EF4-FFF2-40B4-BE49-F238E27FC236}">
                  <a16:creationId xmlns:a16="http://schemas.microsoft.com/office/drawing/2014/main" id="{29D823B0-B4F9-4A5F-9A17-0A3B0D82BEEB}"/>
                </a:ext>
              </a:extLst>
            </p:cNvPr>
            <p:cNvSpPr/>
            <p:nvPr/>
          </p:nvSpPr>
          <p:spPr>
            <a:xfrm>
              <a:off x="20599975" y="14845857"/>
              <a:ext cx="233131" cy="3027852"/>
            </a:xfrm>
            <a:prstGeom prst="roundRect">
              <a:avLst>
                <a:gd name="adj" fmla="val 50000"/>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24" name="Rectangle 36">
              <a:extLst>
                <a:ext uri="{FF2B5EF4-FFF2-40B4-BE49-F238E27FC236}">
                  <a16:creationId xmlns:a16="http://schemas.microsoft.com/office/drawing/2014/main" id="{B7113FAD-72FF-4499-A850-24B3B3014229}"/>
                </a:ext>
              </a:extLst>
            </p:cNvPr>
            <p:cNvSpPr/>
            <p:nvPr/>
          </p:nvSpPr>
          <p:spPr>
            <a:xfrm>
              <a:off x="18410950" y="10794077"/>
              <a:ext cx="4641867" cy="233891"/>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25" name="TextBox 37">
              <a:extLst>
                <a:ext uri="{FF2B5EF4-FFF2-40B4-BE49-F238E27FC236}">
                  <a16:creationId xmlns:a16="http://schemas.microsoft.com/office/drawing/2014/main" id="{DF915712-1B0D-407C-ADAE-D77B6F5F8195}"/>
                </a:ext>
              </a:extLst>
            </p:cNvPr>
            <p:cNvSpPr txBox="1"/>
            <p:nvPr/>
          </p:nvSpPr>
          <p:spPr>
            <a:xfrm>
              <a:off x="17883408" y="11002392"/>
              <a:ext cx="5386402" cy="3743939"/>
            </a:xfrm>
            <a:prstGeom prst="rect">
              <a:avLst/>
            </a:prstGeom>
            <a:noFill/>
          </p:spPr>
          <p:txBody>
            <a:bodyPr wrap="square" rtlCol="0">
              <a:spAutoFit/>
            </a:bodyPr>
            <a:lstStyle/>
            <a:p>
              <a:pPr algn="ctr" defTabSz="914400">
                <a:defRPr/>
              </a:pPr>
              <a:r>
                <a:rPr lang="en-US" sz="1400" dirty="0"/>
                <a:t>ALFRED in </a:t>
              </a:r>
              <a:r>
                <a:rPr lang="en-US" sz="1400" b="1" dirty="0">
                  <a:solidFill>
                    <a:srgbClr val="C00000"/>
                  </a:solidFill>
                </a:rPr>
                <a:t>Smart Specialization Strategy</a:t>
              </a:r>
              <a:r>
                <a:rPr lang="en-US" sz="1400" dirty="0"/>
                <a:t> of South-</a:t>
              </a:r>
              <a:r>
                <a:rPr lang="en-US" sz="1400" dirty="0" err="1"/>
                <a:t>Muntenia</a:t>
              </a:r>
              <a:endParaRPr lang="en-US" sz="11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6" name="TextBox 38">
              <a:extLst>
                <a:ext uri="{FF2B5EF4-FFF2-40B4-BE49-F238E27FC236}">
                  <a16:creationId xmlns:a16="http://schemas.microsoft.com/office/drawing/2014/main" id="{20075042-4D94-486D-8BDC-03570A69347F}"/>
                </a:ext>
              </a:extLst>
            </p:cNvPr>
            <p:cNvSpPr txBox="1"/>
            <p:nvPr/>
          </p:nvSpPr>
          <p:spPr>
            <a:xfrm>
              <a:off x="18429539" y="9014556"/>
              <a:ext cx="4866671" cy="2053128"/>
            </a:xfrm>
            <a:prstGeom prst="rect">
              <a:avLst/>
            </a:prstGeom>
            <a:noFill/>
          </p:spPr>
          <p:txBody>
            <a:bodyPr wrap="square" rtlCol="0">
              <a:spAutoFit/>
            </a:bodyPr>
            <a:lstStyle/>
            <a:p>
              <a:pPr algn="ctr" defTabSz="914400">
                <a:defRPr/>
              </a:pPr>
              <a:r>
                <a:rPr lang="en-US" sz="2800" b="1" dirty="0">
                  <a:solidFill>
                    <a:srgbClr val="282F39"/>
                  </a:solidFill>
                  <a:latin typeface="Open Sans" panose="020B0606030504020204" pitchFamily="34" charset="0"/>
                </a:rPr>
                <a:t>2015</a:t>
              </a:r>
              <a:endParaRPr lang="en-US" sz="28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7" name="Rectangle 39">
              <a:extLst>
                <a:ext uri="{FF2B5EF4-FFF2-40B4-BE49-F238E27FC236}">
                  <a16:creationId xmlns:a16="http://schemas.microsoft.com/office/drawing/2014/main" id="{5B0550AA-CBFF-4667-B598-31F346513AF1}"/>
                </a:ext>
              </a:extLst>
            </p:cNvPr>
            <p:cNvSpPr/>
            <p:nvPr/>
          </p:nvSpPr>
          <p:spPr>
            <a:xfrm>
              <a:off x="18410950" y="14540524"/>
              <a:ext cx="4641868" cy="233891"/>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grpSp>
      <p:grpSp>
        <p:nvGrpSpPr>
          <p:cNvPr id="28" name="Gruppo 27">
            <a:extLst>
              <a:ext uri="{FF2B5EF4-FFF2-40B4-BE49-F238E27FC236}">
                <a16:creationId xmlns:a16="http://schemas.microsoft.com/office/drawing/2014/main" id="{8D5B31B5-52E1-425C-B07B-2FBCC0E5D3EE}"/>
              </a:ext>
            </a:extLst>
          </p:cNvPr>
          <p:cNvGrpSpPr/>
          <p:nvPr/>
        </p:nvGrpSpPr>
        <p:grpSpPr>
          <a:xfrm>
            <a:off x="1028701" y="1188014"/>
            <a:ext cx="1317144" cy="1879834"/>
            <a:chOff x="12875917" y="8697581"/>
            <a:chExt cx="4866672" cy="7376513"/>
          </a:xfrm>
        </p:grpSpPr>
        <p:sp>
          <p:nvSpPr>
            <p:cNvPr id="29" name="Oval 13">
              <a:extLst>
                <a:ext uri="{FF2B5EF4-FFF2-40B4-BE49-F238E27FC236}">
                  <a16:creationId xmlns:a16="http://schemas.microsoft.com/office/drawing/2014/main" id="{3008A75E-CD07-4092-B292-2087D7B68D88}"/>
                </a:ext>
              </a:extLst>
            </p:cNvPr>
            <p:cNvSpPr/>
            <p:nvPr/>
          </p:nvSpPr>
          <p:spPr>
            <a:xfrm>
              <a:off x="14189101" y="14880891"/>
              <a:ext cx="2240305" cy="1193203"/>
            </a:xfrm>
            <a:prstGeom prst="ellipse">
              <a:avLst/>
            </a:prstGeom>
            <a:solidFill>
              <a:srgbClr val="FCB41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30" name="Rectangle: Rounded Corners 19">
              <a:extLst>
                <a:ext uri="{FF2B5EF4-FFF2-40B4-BE49-F238E27FC236}">
                  <a16:creationId xmlns:a16="http://schemas.microsoft.com/office/drawing/2014/main" id="{955C56AF-D985-4053-BB66-C8FB0A542682}"/>
                </a:ext>
              </a:extLst>
            </p:cNvPr>
            <p:cNvSpPr/>
            <p:nvPr/>
          </p:nvSpPr>
          <p:spPr>
            <a:xfrm>
              <a:off x="15200328" y="12770690"/>
              <a:ext cx="168926" cy="2759876"/>
            </a:xfrm>
            <a:prstGeom prst="roundRect">
              <a:avLst>
                <a:gd name="adj" fmla="val 50000"/>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31" name="Rectangle 40">
              <a:extLst>
                <a:ext uri="{FF2B5EF4-FFF2-40B4-BE49-F238E27FC236}">
                  <a16:creationId xmlns:a16="http://schemas.microsoft.com/office/drawing/2014/main" id="{ED96CABA-7AD7-454B-BDB1-AD3D33AE5A48}"/>
                </a:ext>
              </a:extLst>
            </p:cNvPr>
            <p:cNvSpPr/>
            <p:nvPr/>
          </p:nvSpPr>
          <p:spPr>
            <a:xfrm>
              <a:off x="12988319" y="9803306"/>
              <a:ext cx="4641869" cy="233890"/>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32" name="TextBox 41">
              <a:extLst>
                <a:ext uri="{FF2B5EF4-FFF2-40B4-BE49-F238E27FC236}">
                  <a16:creationId xmlns:a16="http://schemas.microsoft.com/office/drawing/2014/main" id="{F820DE9F-CE04-4D13-9E03-F417863B9091}"/>
                </a:ext>
              </a:extLst>
            </p:cNvPr>
            <p:cNvSpPr txBox="1"/>
            <p:nvPr/>
          </p:nvSpPr>
          <p:spPr>
            <a:xfrm>
              <a:off x="12954211" y="10135834"/>
              <a:ext cx="4641869" cy="2536218"/>
            </a:xfrm>
            <a:prstGeom prst="rect">
              <a:avLst/>
            </a:prstGeom>
            <a:noFill/>
          </p:spPr>
          <p:txBody>
            <a:bodyPr wrap="square" rtlCol="0">
              <a:spAutoFit/>
            </a:bodyPr>
            <a:lstStyle/>
            <a:p>
              <a:pPr algn="ctr" defTabSz="914400">
                <a:defRPr/>
              </a:pPr>
              <a:r>
                <a:rPr lang="en-US" sz="1200" dirty="0"/>
                <a:t>Availability of </a:t>
              </a:r>
              <a:r>
                <a:rPr lang="en-US" sz="1200" b="1" dirty="0"/>
                <a:t>Romania</a:t>
              </a:r>
              <a:r>
                <a:rPr lang="en-US" sz="1200" dirty="0"/>
                <a:t> to </a:t>
              </a:r>
              <a:r>
                <a:rPr lang="en-US" sz="1200" b="1" dirty="0">
                  <a:solidFill>
                    <a:srgbClr val="C00000"/>
                  </a:solidFill>
                </a:rPr>
                <a:t>host</a:t>
              </a:r>
              <a:r>
                <a:rPr lang="en-US" sz="1200" dirty="0"/>
                <a:t> ALFRED</a:t>
              </a:r>
              <a:endParaRPr lang="en-US" sz="9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3" name="TextBox 42">
              <a:extLst>
                <a:ext uri="{FF2B5EF4-FFF2-40B4-BE49-F238E27FC236}">
                  <a16:creationId xmlns:a16="http://schemas.microsoft.com/office/drawing/2014/main" id="{D57712F4-088F-40EE-A0EF-7252B807D64A}"/>
                </a:ext>
              </a:extLst>
            </p:cNvPr>
            <p:cNvSpPr txBox="1"/>
            <p:nvPr/>
          </p:nvSpPr>
          <p:spPr>
            <a:xfrm>
              <a:off x="12875917" y="8697581"/>
              <a:ext cx="4866672" cy="1570041"/>
            </a:xfrm>
            <a:prstGeom prst="rect">
              <a:avLst/>
            </a:prstGeom>
            <a:noFill/>
          </p:spPr>
          <p:txBody>
            <a:bodyPr wrap="square" rtlCol="0">
              <a:spAutoFit/>
            </a:bodyPr>
            <a:lstStyle/>
            <a:p>
              <a:pPr algn="ctr" defTabSz="914400">
                <a:defRPr/>
              </a:pPr>
              <a:r>
                <a:rPr lang="en-US" sz="2000" b="1" dirty="0">
                  <a:solidFill>
                    <a:srgbClr val="282F39"/>
                  </a:solidFill>
                  <a:latin typeface="Open Sans" panose="020B0606030504020204" pitchFamily="34" charset="0"/>
                </a:rPr>
                <a:t>2011</a:t>
              </a:r>
              <a:endParaRPr lang="en-US" sz="2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4" name="Rectangle 43">
              <a:extLst>
                <a:ext uri="{FF2B5EF4-FFF2-40B4-BE49-F238E27FC236}">
                  <a16:creationId xmlns:a16="http://schemas.microsoft.com/office/drawing/2014/main" id="{834730C7-6EEA-4AEB-A870-8D82B27BB9DB}"/>
                </a:ext>
              </a:extLst>
            </p:cNvPr>
            <p:cNvSpPr/>
            <p:nvPr/>
          </p:nvSpPr>
          <p:spPr>
            <a:xfrm>
              <a:off x="12988319" y="12613619"/>
              <a:ext cx="4641869" cy="233891"/>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a:ln>
                  <a:noFill/>
                </a:ln>
                <a:solidFill>
                  <a:srgbClr val="FFFFFF"/>
                </a:solidFill>
                <a:effectLst/>
                <a:uLnTx/>
                <a:uFillTx/>
                <a:latin typeface="Calibri" panose="020F0502020204030204"/>
                <a:ea typeface="+mn-ea"/>
                <a:cs typeface="+mn-cs"/>
              </a:endParaRPr>
            </a:p>
          </p:txBody>
        </p:sp>
      </p:grpSp>
      <p:sp>
        <p:nvSpPr>
          <p:cNvPr id="84" name="Segnaposto contenuto 83">
            <a:extLst>
              <a:ext uri="{FF2B5EF4-FFF2-40B4-BE49-F238E27FC236}">
                <a16:creationId xmlns:a16="http://schemas.microsoft.com/office/drawing/2014/main" id="{5327F8A1-7395-4DEE-8953-F165736C0D12}"/>
              </a:ext>
            </a:extLst>
          </p:cNvPr>
          <p:cNvSpPr>
            <a:spLocks noGrp="1"/>
          </p:cNvSpPr>
          <p:nvPr>
            <p:ph idx="1"/>
          </p:nvPr>
        </p:nvSpPr>
        <p:spPr>
          <a:xfrm>
            <a:off x="7767771" y="1412776"/>
            <a:ext cx="4281428" cy="4800600"/>
          </a:xfrm>
        </p:spPr>
        <p:txBody>
          <a:bodyPr>
            <a:normAutofit lnSpcReduction="10000"/>
          </a:bodyPr>
          <a:lstStyle/>
          <a:p>
            <a:pPr marL="114300" indent="0">
              <a:buNone/>
            </a:pPr>
            <a:r>
              <a:rPr lang="it-IT" dirty="0"/>
              <a:t>2016 - </a:t>
            </a:r>
            <a:r>
              <a:rPr lang="en-US" b="1" dirty="0">
                <a:solidFill>
                  <a:srgbClr val="C00000"/>
                </a:solidFill>
              </a:rPr>
              <a:t>National</a:t>
            </a:r>
            <a:r>
              <a:rPr lang="en-US" dirty="0">
                <a:solidFill>
                  <a:srgbClr val="C00000"/>
                </a:solidFill>
              </a:rPr>
              <a:t> </a:t>
            </a:r>
            <a:r>
              <a:rPr lang="en-US" b="1" dirty="0"/>
              <a:t>Energy Strategy</a:t>
            </a:r>
          </a:p>
          <a:p>
            <a:pPr marL="114300" indent="0">
              <a:buNone/>
            </a:pPr>
            <a:endParaRPr lang="en-US" dirty="0"/>
          </a:p>
          <a:p>
            <a:pPr marL="114300" indent="0">
              <a:buClr>
                <a:srgbClr val="E2001A"/>
              </a:buClr>
              <a:buNone/>
            </a:pPr>
            <a:r>
              <a:rPr lang="it-IT" dirty="0"/>
              <a:t>2017 - </a:t>
            </a:r>
            <a:r>
              <a:rPr lang="en-US" b="1" dirty="0">
                <a:solidFill>
                  <a:srgbClr val="C00000"/>
                </a:solidFill>
              </a:rPr>
              <a:t>National</a:t>
            </a:r>
            <a:r>
              <a:rPr lang="en-US" dirty="0"/>
              <a:t> </a:t>
            </a:r>
            <a:r>
              <a:rPr lang="en-US" b="1" dirty="0"/>
              <a:t>Strategy for RDI </a:t>
            </a:r>
            <a:r>
              <a:rPr lang="en-US" dirty="0"/>
              <a:t>and </a:t>
            </a:r>
            <a:r>
              <a:rPr lang="en-US" b="1" dirty="0">
                <a:solidFill>
                  <a:srgbClr val="C00000"/>
                </a:solidFill>
              </a:rPr>
              <a:t>National</a:t>
            </a:r>
            <a:r>
              <a:rPr lang="en-US" dirty="0">
                <a:solidFill>
                  <a:srgbClr val="C00000"/>
                </a:solidFill>
              </a:rPr>
              <a:t> </a:t>
            </a:r>
            <a:r>
              <a:rPr lang="en-US" b="1" dirty="0"/>
              <a:t>Plan for RDI </a:t>
            </a:r>
            <a:r>
              <a:rPr lang="en-US" dirty="0"/>
              <a:t>(2015-2020)</a:t>
            </a:r>
          </a:p>
          <a:p>
            <a:pPr marL="114300" indent="0">
              <a:buClr>
                <a:srgbClr val="E2001A"/>
              </a:buClr>
              <a:buNone/>
            </a:pPr>
            <a:r>
              <a:rPr lang="en-US" dirty="0"/>
              <a:t>2017 - Public statement by Prime Minister to support</a:t>
            </a:r>
            <a:r>
              <a:rPr lang="en-US" b="1" dirty="0"/>
              <a:t> part of the total cost</a:t>
            </a:r>
          </a:p>
          <a:p>
            <a:pPr marL="114300" indent="0">
              <a:buClr>
                <a:srgbClr val="E2001A"/>
              </a:buClr>
              <a:buNone/>
            </a:pPr>
            <a:endParaRPr lang="en-US" b="1" dirty="0"/>
          </a:p>
          <a:p>
            <a:pPr marL="114300" indent="0">
              <a:buClr>
                <a:srgbClr val="E2001A"/>
              </a:buClr>
              <a:buNone/>
            </a:pPr>
            <a:r>
              <a:rPr lang="en-US" dirty="0"/>
              <a:t>2018 -</a:t>
            </a:r>
            <a:r>
              <a:rPr lang="en-US" b="1" dirty="0"/>
              <a:t> </a:t>
            </a:r>
            <a:r>
              <a:rPr lang="en-US" b="1" dirty="0">
                <a:solidFill>
                  <a:srgbClr val="C00000"/>
                </a:solidFill>
              </a:rPr>
              <a:t>ESNII</a:t>
            </a:r>
            <a:r>
              <a:rPr lang="en-US" b="1" dirty="0"/>
              <a:t> Exec Board </a:t>
            </a:r>
            <a:r>
              <a:rPr lang="en-US" dirty="0"/>
              <a:t>promoted</a:t>
            </a:r>
            <a:r>
              <a:rPr lang="en-US" b="1" dirty="0"/>
              <a:t> ALFRED </a:t>
            </a:r>
            <a:r>
              <a:rPr lang="en-US" dirty="0"/>
              <a:t>in the </a:t>
            </a:r>
            <a:r>
              <a:rPr lang="en-US" b="1" dirty="0"/>
              <a:t>Fast Track</a:t>
            </a:r>
          </a:p>
          <a:p>
            <a:pPr marL="114300" indent="0">
              <a:buClr>
                <a:srgbClr val="E2001A"/>
              </a:buClr>
              <a:buNone/>
            </a:pPr>
            <a:endParaRPr lang="en-US" b="1" dirty="0"/>
          </a:p>
          <a:p>
            <a:pPr marL="114300" indent="0">
              <a:buClr>
                <a:srgbClr val="E2001A"/>
              </a:buClr>
              <a:buNone/>
            </a:pPr>
            <a:r>
              <a:rPr lang="en-US" dirty="0"/>
              <a:t>2019 -</a:t>
            </a:r>
            <a:r>
              <a:rPr lang="en-US" b="1" dirty="0"/>
              <a:t> </a:t>
            </a:r>
            <a:r>
              <a:rPr lang="en-US" b="1" dirty="0">
                <a:solidFill>
                  <a:srgbClr val="C00000"/>
                </a:solidFill>
              </a:rPr>
              <a:t>Romania</a:t>
            </a:r>
            <a:r>
              <a:rPr lang="en-US" dirty="0"/>
              <a:t> National </a:t>
            </a:r>
            <a:r>
              <a:rPr lang="en-US" b="1" dirty="0"/>
              <a:t>Research Plan 2015-2020 </a:t>
            </a:r>
            <a:r>
              <a:rPr lang="en-US" dirty="0"/>
              <a:t>(ALFRED included)</a:t>
            </a:r>
            <a:endParaRPr lang="en-US" sz="2400" b="1" dirty="0"/>
          </a:p>
          <a:p>
            <a:pPr>
              <a:buClr>
                <a:srgbClr val="E2001A"/>
              </a:buClr>
            </a:pPr>
            <a:endParaRPr lang="en-US" sz="2400" dirty="0"/>
          </a:p>
          <a:p>
            <a:endParaRPr lang="it-IT" sz="2400" dirty="0">
              <a:solidFill>
                <a:prstClr val="black">
                  <a:lumMod val="65000"/>
                  <a:lumOff val="35000"/>
                </a:prstClr>
              </a:solidFill>
              <a:latin typeface="Arial" pitchFamily="34" charset="0"/>
              <a:cs typeface="Arial" pitchFamily="34" charset="0"/>
            </a:endParaRPr>
          </a:p>
          <a:p>
            <a:endParaRPr lang="it-IT" dirty="0"/>
          </a:p>
        </p:txBody>
      </p:sp>
      <p:sp>
        <p:nvSpPr>
          <p:cNvPr id="85" name="Rettangolo 84">
            <a:extLst>
              <a:ext uri="{FF2B5EF4-FFF2-40B4-BE49-F238E27FC236}">
                <a16:creationId xmlns:a16="http://schemas.microsoft.com/office/drawing/2014/main" id="{2BD31BAA-0A23-4D7E-AC5B-DDECF0FFA297}"/>
              </a:ext>
            </a:extLst>
          </p:cNvPr>
          <p:cNvSpPr/>
          <p:nvPr/>
        </p:nvSpPr>
        <p:spPr>
          <a:xfrm>
            <a:off x="1253331" y="5508180"/>
            <a:ext cx="3782891" cy="646331"/>
          </a:xfrm>
          <a:prstGeom prst="rect">
            <a:avLst/>
          </a:prstGeom>
        </p:spPr>
        <p:txBody>
          <a:bodyPr wrap="square">
            <a:spAutoFit/>
          </a:bodyPr>
          <a:lstStyle/>
          <a:p>
            <a:pPr lvl="0">
              <a:buClr>
                <a:srgbClr val="E2001A"/>
              </a:buClr>
            </a:pPr>
            <a:r>
              <a:rPr lang="en-US" b="1" dirty="0">
                <a:solidFill>
                  <a:srgbClr val="C00000"/>
                </a:solidFill>
              </a:rPr>
              <a:t>~12 </a:t>
            </a:r>
            <a:r>
              <a:rPr lang="en-US" b="1" dirty="0" err="1">
                <a:solidFill>
                  <a:srgbClr val="C00000"/>
                </a:solidFill>
              </a:rPr>
              <a:t>MLei</a:t>
            </a:r>
            <a:r>
              <a:rPr lang="en-US" b="1" dirty="0">
                <a:solidFill>
                  <a:srgbClr val="C00000"/>
                </a:solidFill>
              </a:rPr>
              <a:t> </a:t>
            </a:r>
            <a:r>
              <a:rPr lang="en-US" dirty="0"/>
              <a:t>for</a:t>
            </a:r>
            <a:r>
              <a:rPr lang="en-US" b="1" dirty="0">
                <a:solidFill>
                  <a:srgbClr val="C00000"/>
                </a:solidFill>
              </a:rPr>
              <a:t> </a:t>
            </a:r>
            <a:r>
              <a:rPr lang="en-US" b="1" dirty="0"/>
              <a:t>2019-2020 </a:t>
            </a:r>
            <a:r>
              <a:rPr lang="en-US" dirty="0"/>
              <a:t>for</a:t>
            </a:r>
            <a:r>
              <a:rPr lang="en-US" b="1" dirty="0"/>
              <a:t> National R&amp;I plan on ALFRED </a:t>
            </a:r>
            <a:r>
              <a:rPr lang="en-US" dirty="0"/>
              <a:t>(PRO-ALFRED)</a:t>
            </a:r>
          </a:p>
        </p:txBody>
      </p:sp>
    </p:spTree>
    <p:extLst>
      <p:ext uri="{BB962C8B-B14F-4D97-AF65-F5344CB8AC3E}">
        <p14:creationId xmlns:p14="http://schemas.microsoft.com/office/powerpoint/2010/main" val="273832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5A301-9BFC-4B19-978E-84F091A58419}"/>
              </a:ext>
            </a:extLst>
          </p:cNvPr>
          <p:cNvSpPr>
            <a:spLocks noGrp="1"/>
          </p:cNvSpPr>
          <p:nvPr>
            <p:ph type="title"/>
          </p:nvPr>
        </p:nvSpPr>
        <p:spPr/>
        <p:txBody>
          <a:bodyPr/>
          <a:lstStyle/>
          <a:p>
            <a:r>
              <a:rPr lang="it-IT" dirty="0" err="1"/>
              <a:t>Opportunities</a:t>
            </a:r>
            <a:r>
              <a:rPr lang="it-IT" dirty="0"/>
              <a:t> and benefits</a:t>
            </a:r>
          </a:p>
        </p:txBody>
      </p:sp>
      <p:sp>
        <p:nvSpPr>
          <p:cNvPr id="4" name="Segnaposto numero diapositiva 3">
            <a:extLst>
              <a:ext uri="{FF2B5EF4-FFF2-40B4-BE49-F238E27FC236}">
                <a16:creationId xmlns:a16="http://schemas.microsoft.com/office/drawing/2014/main" id="{774D7CA6-7809-4D59-8BBD-7B5045263ECB}"/>
              </a:ext>
            </a:extLst>
          </p:cNvPr>
          <p:cNvSpPr>
            <a:spLocks noGrp="1"/>
          </p:cNvSpPr>
          <p:nvPr>
            <p:ph type="sldNum" sz="quarter" idx="4"/>
          </p:nvPr>
        </p:nvSpPr>
        <p:spPr/>
        <p:txBody>
          <a:bodyPr/>
          <a:lstStyle/>
          <a:p>
            <a:pPr algn="r"/>
            <a:fld id="{256D3EEF-DE4E-429D-8EC4-DDC531AFF587}" type="slidenum">
              <a:rPr lang="it-IT" smtClean="0"/>
              <a:pPr algn="r"/>
              <a:t>13</a:t>
            </a:fld>
            <a:endParaRPr lang="it-IT"/>
          </a:p>
        </p:txBody>
      </p:sp>
      <p:sp>
        <p:nvSpPr>
          <p:cNvPr id="5" name="Segnaposto piè di pagina 4">
            <a:extLst>
              <a:ext uri="{FF2B5EF4-FFF2-40B4-BE49-F238E27FC236}">
                <a16:creationId xmlns:a16="http://schemas.microsoft.com/office/drawing/2014/main" id="{4942B66C-FBC7-4093-9B36-D2C72BA071FD}"/>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
        <p:nvSpPr>
          <p:cNvPr id="6" name="Segnaposto contenuto 2">
            <a:extLst>
              <a:ext uri="{FF2B5EF4-FFF2-40B4-BE49-F238E27FC236}">
                <a16:creationId xmlns:a16="http://schemas.microsoft.com/office/drawing/2014/main" id="{5C7428A9-97B2-41A9-A720-4A84F96C6A94}"/>
              </a:ext>
            </a:extLst>
          </p:cNvPr>
          <p:cNvSpPr>
            <a:spLocks noGrp="1"/>
          </p:cNvSpPr>
          <p:nvPr>
            <p:ph idx="1"/>
          </p:nvPr>
        </p:nvSpPr>
        <p:spPr>
          <a:xfrm>
            <a:off x="911225" y="4044994"/>
            <a:ext cx="11137900" cy="2168480"/>
          </a:xfrm>
        </p:spPr>
        <p:txBody>
          <a:bodyPr>
            <a:normAutofit/>
          </a:bodyPr>
          <a:lstStyle/>
          <a:p>
            <a:r>
              <a:rPr lang="en-US" b="1" dirty="0">
                <a:solidFill>
                  <a:srgbClr val="C00000"/>
                </a:solidFill>
              </a:rPr>
              <a:t>Economic</a:t>
            </a:r>
            <a:r>
              <a:rPr lang="en-US" dirty="0"/>
              <a:t> </a:t>
            </a:r>
            <a:r>
              <a:rPr lang="en-US" b="1" dirty="0">
                <a:solidFill>
                  <a:srgbClr val="C00000"/>
                </a:solidFill>
              </a:rPr>
              <a:t>competitiveness</a:t>
            </a:r>
            <a:r>
              <a:rPr lang="en-US" dirty="0"/>
              <a:t> of the industrial reactors is one of the main </a:t>
            </a:r>
            <a:r>
              <a:rPr lang="en-US" b="1" dirty="0"/>
              <a:t>drivers</a:t>
            </a:r>
            <a:r>
              <a:rPr lang="en-US" dirty="0"/>
              <a:t> of the Project.</a:t>
            </a:r>
          </a:p>
          <a:p>
            <a:r>
              <a:rPr lang="en-US" dirty="0"/>
              <a:t>Competitiveness can</a:t>
            </a:r>
            <a:r>
              <a:rPr lang="en-US" b="1" dirty="0"/>
              <a:t>not</a:t>
            </a:r>
            <a:r>
              <a:rPr lang="en-US" dirty="0"/>
              <a:t> be the case for the </a:t>
            </a:r>
            <a:r>
              <a:rPr lang="en-US" b="1" dirty="0"/>
              <a:t>research infrastructure</a:t>
            </a:r>
            <a:r>
              <a:rPr lang="en-US" dirty="0"/>
              <a:t>, and notably for ALFRED.</a:t>
            </a:r>
          </a:p>
          <a:p>
            <a:r>
              <a:rPr lang="en-US" b="1" dirty="0">
                <a:solidFill>
                  <a:srgbClr val="C00000"/>
                </a:solidFill>
              </a:rPr>
              <a:t>Economic worthwhileness </a:t>
            </a:r>
            <a:r>
              <a:rPr lang="en-US" dirty="0"/>
              <a:t>can be demonstrated if </a:t>
            </a:r>
            <a:r>
              <a:rPr lang="en-US" b="1" dirty="0"/>
              <a:t>socio-economic impacts </a:t>
            </a:r>
            <a:r>
              <a:rPr lang="en-US" dirty="0"/>
              <a:t>are factored in.</a:t>
            </a:r>
          </a:p>
          <a:p>
            <a:r>
              <a:rPr lang="en-US" dirty="0"/>
              <a:t>Short- and long-term </a:t>
            </a:r>
            <a:r>
              <a:rPr lang="en-US" b="1" dirty="0">
                <a:solidFill>
                  <a:srgbClr val="C00000"/>
                </a:solidFill>
              </a:rPr>
              <a:t>scientific</a:t>
            </a:r>
            <a:r>
              <a:rPr lang="en-US" b="1" dirty="0"/>
              <a:t> relevance </a:t>
            </a:r>
            <a:r>
              <a:rPr lang="en-US" dirty="0"/>
              <a:t>and </a:t>
            </a:r>
            <a:r>
              <a:rPr lang="en-US" b="1" dirty="0">
                <a:solidFill>
                  <a:srgbClr val="C00000"/>
                </a:solidFill>
              </a:rPr>
              <a:t>social</a:t>
            </a:r>
            <a:r>
              <a:rPr lang="en-US" b="1" dirty="0"/>
              <a:t> benefits </a:t>
            </a:r>
            <a:r>
              <a:rPr lang="en-US" dirty="0"/>
              <a:t>are key factors.</a:t>
            </a:r>
            <a:endParaRPr lang="it-IT" dirty="0"/>
          </a:p>
          <a:p>
            <a:r>
              <a:rPr lang="en-US" dirty="0"/>
              <a:t>A </a:t>
            </a:r>
            <a:r>
              <a:rPr lang="en-US" b="1" dirty="0"/>
              <a:t>combination</a:t>
            </a:r>
            <a:r>
              <a:rPr lang="en-US" dirty="0"/>
              <a:t> of </a:t>
            </a:r>
            <a:r>
              <a:rPr lang="en-US" b="1" dirty="0">
                <a:solidFill>
                  <a:srgbClr val="C00000"/>
                </a:solidFill>
              </a:rPr>
              <a:t>public</a:t>
            </a:r>
            <a:r>
              <a:rPr lang="en-US" dirty="0"/>
              <a:t> and </a:t>
            </a:r>
            <a:r>
              <a:rPr lang="en-US" b="1" dirty="0">
                <a:solidFill>
                  <a:srgbClr val="C00000"/>
                </a:solidFill>
              </a:rPr>
              <a:t>private</a:t>
            </a:r>
            <a:r>
              <a:rPr lang="en-US" dirty="0"/>
              <a:t> funds is the means for project success.</a:t>
            </a:r>
          </a:p>
        </p:txBody>
      </p:sp>
      <p:sp>
        <p:nvSpPr>
          <p:cNvPr id="7" name="Figura a mano libera 3">
            <a:extLst>
              <a:ext uri="{FF2B5EF4-FFF2-40B4-BE49-F238E27FC236}">
                <a16:creationId xmlns:a16="http://schemas.microsoft.com/office/drawing/2014/main" id="{0F225950-4CB2-4F5E-815D-CEC5B80D61B0}"/>
              </a:ext>
            </a:extLst>
          </p:cNvPr>
          <p:cNvSpPr/>
          <p:nvPr/>
        </p:nvSpPr>
        <p:spPr>
          <a:xfrm>
            <a:off x="975623" y="1252885"/>
            <a:ext cx="11128116" cy="896175"/>
          </a:xfrm>
          <a:custGeom>
            <a:avLst/>
            <a:gdLst>
              <a:gd name="connsiteX0" fmla="*/ 0 w 8242300"/>
              <a:gd name="connsiteY0" fmla="*/ 299989 h 1199955"/>
              <a:gd name="connsiteX1" fmla="*/ 7642323 w 8242300"/>
              <a:gd name="connsiteY1" fmla="*/ 299989 h 1199955"/>
              <a:gd name="connsiteX2" fmla="*/ 7642323 w 8242300"/>
              <a:gd name="connsiteY2" fmla="*/ 0 h 1199955"/>
              <a:gd name="connsiteX3" fmla="*/ 8242300 w 8242300"/>
              <a:gd name="connsiteY3" fmla="*/ 599978 h 1199955"/>
              <a:gd name="connsiteX4" fmla="*/ 7642323 w 8242300"/>
              <a:gd name="connsiteY4" fmla="*/ 1199955 h 1199955"/>
              <a:gd name="connsiteX5" fmla="*/ 7642323 w 8242300"/>
              <a:gd name="connsiteY5" fmla="*/ 899966 h 1199955"/>
              <a:gd name="connsiteX6" fmla="*/ 0 w 8242300"/>
              <a:gd name="connsiteY6" fmla="*/ 899966 h 1199955"/>
              <a:gd name="connsiteX7" fmla="*/ 0 w 8242300"/>
              <a:gd name="connsiteY7" fmla="*/ 299989 h 119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2300" h="1199955">
                <a:moveTo>
                  <a:pt x="0" y="299989"/>
                </a:moveTo>
                <a:lnTo>
                  <a:pt x="7642323" y="299989"/>
                </a:lnTo>
                <a:lnTo>
                  <a:pt x="7642323" y="0"/>
                </a:lnTo>
                <a:lnTo>
                  <a:pt x="8242300" y="599978"/>
                </a:lnTo>
                <a:lnTo>
                  <a:pt x="7642323" y="1199955"/>
                </a:lnTo>
                <a:lnTo>
                  <a:pt x="7642323" y="899966"/>
                </a:lnTo>
                <a:lnTo>
                  <a:pt x="0" y="899966"/>
                </a:lnTo>
                <a:lnTo>
                  <a:pt x="0" y="2999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387619" rIns="553989" bIns="490482" numCol="1" spcCol="1270" anchor="ctr" anchorCtr="0">
            <a:noAutofit/>
          </a:bodyPr>
          <a:lstStyle/>
          <a:p>
            <a:pPr lvl="0" algn="l" defTabSz="1022350" rtl="0">
              <a:lnSpc>
                <a:spcPct val="90000"/>
              </a:lnSpc>
              <a:spcBef>
                <a:spcPct val="0"/>
              </a:spcBef>
              <a:spcAft>
                <a:spcPct val="35000"/>
              </a:spcAft>
            </a:pPr>
            <a:r>
              <a:rPr lang="en-US" sz="2300" b="1" kern="1200" dirty="0"/>
              <a:t>European Level</a:t>
            </a:r>
          </a:p>
        </p:txBody>
      </p:sp>
      <p:sp>
        <p:nvSpPr>
          <p:cNvPr id="8" name="Figura a mano libera 8">
            <a:extLst>
              <a:ext uri="{FF2B5EF4-FFF2-40B4-BE49-F238E27FC236}">
                <a16:creationId xmlns:a16="http://schemas.microsoft.com/office/drawing/2014/main" id="{05A42543-7D5E-4633-89EB-05C5901D3493}"/>
              </a:ext>
            </a:extLst>
          </p:cNvPr>
          <p:cNvSpPr/>
          <p:nvPr/>
        </p:nvSpPr>
        <p:spPr>
          <a:xfrm>
            <a:off x="1009456" y="1958268"/>
            <a:ext cx="2428267" cy="1027788"/>
          </a:xfrm>
          <a:custGeom>
            <a:avLst/>
            <a:gdLst>
              <a:gd name="connsiteX0" fmla="*/ 0 w 1899850"/>
              <a:gd name="connsiteY0" fmla="*/ 0 h 1572355"/>
              <a:gd name="connsiteX1" fmla="*/ 1899850 w 1899850"/>
              <a:gd name="connsiteY1" fmla="*/ 0 h 1572355"/>
              <a:gd name="connsiteX2" fmla="*/ 1899850 w 1899850"/>
              <a:gd name="connsiteY2" fmla="*/ 1572355 h 1572355"/>
              <a:gd name="connsiteX3" fmla="*/ 0 w 1899850"/>
              <a:gd name="connsiteY3" fmla="*/ 1572355 h 1572355"/>
              <a:gd name="connsiteX4" fmla="*/ 0 w 1899850"/>
              <a:gd name="connsiteY4" fmla="*/ 0 h 157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850" h="1572355">
                <a:moveTo>
                  <a:pt x="0" y="0"/>
                </a:moveTo>
                <a:lnTo>
                  <a:pt x="1899850" y="0"/>
                </a:lnTo>
                <a:lnTo>
                  <a:pt x="1899850" y="1572355"/>
                </a:lnTo>
                <a:lnTo>
                  <a:pt x="0" y="1572355"/>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a:t>Reduce disparities and consolidate </a:t>
            </a:r>
            <a:r>
              <a:rPr lang="en-US" sz="1600" b="1" kern="1200" dirty="0"/>
              <a:t>European</a:t>
            </a:r>
            <a:r>
              <a:rPr lang="en-US" sz="1600" b="0" kern="1200" dirty="0"/>
              <a:t> </a:t>
            </a:r>
            <a:r>
              <a:rPr lang="en-US" sz="1600" b="1" kern="1200" dirty="0">
                <a:solidFill>
                  <a:srgbClr val="C00000"/>
                </a:solidFill>
              </a:rPr>
              <a:t>leadership</a:t>
            </a:r>
            <a:r>
              <a:rPr lang="en-US" sz="1600" b="0" kern="1200" dirty="0"/>
              <a:t> in nuclear technology  </a:t>
            </a:r>
          </a:p>
        </p:txBody>
      </p:sp>
      <p:sp>
        <p:nvSpPr>
          <p:cNvPr id="9" name="Figura a mano libera 9">
            <a:extLst>
              <a:ext uri="{FF2B5EF4-FFF2-40B4-BE49-F238E27FC236}">
                <a16:creationId xmlns:a16="http://schemas.microsoft.com/office/drawing/2014/main" id="{B1775DDE-06FC-4997-86F1-92EE769ED601}"/>
              </a:ext>
            </a:extLst>
          </p:cNvPr>
          <p:cNvSpPr/>
          <p:nvPr/>
        </p:nvSpPr>
        <p:spPr>
          <a:xfrm>
            <a:off x="3339444" y="1548390"/>
            <a:ext cx="8563084" cy="896175"/>
          </a:xfrm>
          <a:custGeom>
            <a:avLst/>
            <a:gdLst>
              <a:gd name="connsiteX0" fmla="*/ 0 w 6342449"/>
              <a:gd name="connsiteY0" fmla="*/ 299989 h 1199955"/>
              <a:gd name="connsiteX1" fmla="*/ 5742472 w 6342449"/>
              <a:gd name="connsiteY1" fmla="*/ 299989 h 1199955"/>
              <a:gd name="connsiteX2" fmla="*/ 5742472 w 6342449"/>
              <a:gd name="connsiteY2" fmla="*/ 0 h 1199955"/>
              <a:gd name="connsiteX3" fmla="*/ 6342449 w 6342449"/>
              <a:gd name="connsiteY3" fmla="*/ 599978 h 1199955"/>
              <a:gd name="connsiteX4" fmla="*/ 5742472 w 6342449"/>
              <a:gd name="connsiteY4" fmla="*/ 1199955 h 1199955"/>
              <a:gd name="connsiteX5" fmla="*/ 5742472 w 6342449"/>
              <a:gd name="connsiteY5" fmla="*/ 899966 h 1199955"/>
              <a:gd name="connsiteX6" fmla="*/ 0 w 6342449"/>
              <a:gd name="connsiteY6" fmla="*/ 899966 h 1199955"/>
              <a:gd name="connsiteX7" fmla="*/ 0 w 6342449"/>
              <a:gd name="connsiteY7" fmla="*/ 299989 h 119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2449" h="1199955">
                <a:moveTo>
                  <a:pt x="0" y="299989"/>
                </a:moveTo>
                <a:lnTo>
                  <a:pt x="5742472" y="299989"/>
                </a:lnTo>
                <a:lnTo>
                  <a:pt x="5742472" y="0"/>
                </a:lnTo>
                <a:lnTo>
                  <a:pt x="6342449" y="599978"/>
                </a:lnTo>
                <a:lnTo>
                  <a:pt x="5742472" y="1199955"/>
                </a:lnTo>
                <a:lnTo>
                  <a:pt x="5742472" y="899966"/>
                </a:lnTo>
                <a:lnTo>
                  <a:pt x="0" y="899966"/>
                </a:lnTo>
                <a:lnTo>
                  <a:pt x="0" y="299989"/>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87630" tIns="387619" rIns="553989" bIns="490482" numCol="1" spcCol="1270" anchor="ctr" anchorCtr="0">
            <a:noAutofit/>
          </a:bodyPr>
          <a:lstStyle/>
          <a:p>
            <a:pPr lvl="0" algn="l" defTabSz="1022350" rtl="0">
              <a:lnSpc>
                <a:spcPct val="90000"/>
              </a:lnSpc>
              <a:spcBef>
                <a:spcPct val="0"/>
              </a:spcBef>
              <a:spcAft>
                <a:spcPct val="35000"/>
              </a:spcAft>
            </a:pPr>
            <a:r>
              <a:rPr lang="en-US" sz="2300" b="1" kern="1200"/>
              <a:t>National </a:t>
            </a:r>
            <a:r>
              <a:rPr lang="en-US" sz="2300" b="1" kern="1200" dirty="0"/>
              <a:t>Level</a:t>
            </a:r>
          </a:p>
        </p:txBody>
      </p:sp>
      <p:sp>
        <p:nvSpPr>
          <p:cNvPr id="10" name="Figura a mano libera 10">
            <a:extLst>
              <a:ext uri="{FF2B5EF4-FFF2-40B4-BE49-F238E27FC236}">
                <a16:creationId xmlns:a16="http://schemas.microsoft.com/office/drawing/2014/main" id="{AB8E67AB-990C-4A92-ABC9-44D0EDF5E674}"/>
              </a:ext>
            </a:extLst>
          </p:cNvPr>
          <p:cNvSpPr/>
          <p:nvPr/>
        </p:nvSpPr>
        <p:spPr>
          <a:xfrm>
            <a:off x="3373277" y="2272351"/>
            <a:ext cx="2480579" cy="1001591"/>
          </a:xfrm>
          <a:custGeom>
            <a:avLst/>
            <a:gdLst>
              <a:gd name="connsiteX0" fmla="*/ 0 w 1899850"/>
              <a:gd name="connsiteY0" fmla="*/ 0 h 1532277"/>
              <a:gd name="connsiteX1" fmla="*/ 1899850 w 1899850"/>
              <a:gd name="connsiteY1" fmla="*/ 0 h 1532277"/>
              <a:gd name="connsiteX2" fmla="*/ 1899850 w 1899850"/>
              <a:gd name="connsiteY2" fmla="*/ 1532277 h 1532277"/>
              <a:gd name="connsiteX3" fmla="*/ 0 w 1899850"/>
              <a:gd name="connsiteY3" fmla="*/ 1532277 h 1532277"/>
              <a:gd name="connsiteX4" fmla="*/ 0 w 1899850"/>
              <a:gd name="connsiteY4" fmla="*/ 0 h 153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850" h="1532277">
                <a:moveTo>
                  <a:pt x="0" y="0"/>
                </a:moveTo>
                <a:lnTo>
                  <a:pt x="1899850" y="0"/>
                </a:lnTo>
                <a:lnTo>
                  <a:pt x="1899850" y="1532277"/>
                </a:lnTo>
                <a:lnTo>
                  <a:pt x="0" y="1532277"/>
                </a:lnTo>
                <a:lnTo>
                  <a:pt x="0" y="0"/>
                </a:lnTo>
                <a:close/>
              </a:path>
            </a:pathLst>
          </a:custGeom>
        </p:spPr>
        <p:style>
          <a:lnRef idx="2">
            <a:schemeClr val="accent3">
              <a:hueOff val="3750088"/>
              <a:satOff val="-5627"/>
              <a:lumOff val="-9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a:t>An opportunity for </a:t>
            </a:r>
            <a:r>
              <a:rPr lang="en-US" sz="1600" b="1" kern="1200" dirty="0"/>
              <a:t>Romania</a:t>
            </a:r>
            <a:r>
              <a:rPr lang="en-US" sz="1600" b="0" kern="1200" dirty="0"/>
              <a:t> to become the </a:t>
            </a:r>
            <a:r>
              <a:rPr lang="en-US" sz="1600" b="1" kern="1200" dirty="0">
                <a:solidFill>
                  <a:srgbClr val="C00000"/>
                </a:solidFill>
              </a:rPr>
              <a:t>focal point</a:t>
            </a:r>
            <a:r>
              <a:rPr lang="en-US" sz="1600" b="0" kern="1200" dirty="0"/>
              <a:t> in the LFR technology in Europe</a:t>
            </a:r>
          </a:p>
        </p:txBody>
      </p:sp>
      <p:sp>
        <p:nvSpPr>
          <p:cNvPr id="11" name="Figura a mano libera 11">
            <a:extLst>
              <a:ext uri="{FF2B5EF4-FFF2-40B4-BE49-F238E27FC236}">
                <a16:creationId xmlns:a16="http://schemas.microsoft.com/office/drawing/2014/main" id="{D6A72646-5FD5-4B2E-BCA1-6E4D3653116E}"/>
              </a:ext>
            </a:extLst>
          </p:cNvPr>
          <p:cNvSpPr/>
          <p:nvPr/>
        </p:nvSpPr>
        <p:spPr>
          <a:xfrm>
            <a:off x="5787716" y="1873244"/>
            <a:ext cx="5998054" cy="896175"/>
          </a:xfrm>
          <a:custGeom>
            <a:avLst/>
            <a:gdLst>
              <a:gd name="connsiteX0" fmla="*/ 0 w 4442599"/>
              <a:gd name="connsiteY0" fmla="*/ 299989 h 1199955"/>
              <a:gd name="connsiteX1" fmla="*/ 3842622 w 4442599"/>
              <a:gd name="connsiteY1" fmla="*/ 299989 h 1199955"/>
              <a:gd name="connsiteX2" fmla="*/ 3842622 w 4442599"/>
              <a:gd name="connsiteY2" fmla="*/ 0 h 1199955"/>
              <a:gd name="connsiteX3" fmla="*/ 4442599 w 4442599"/>
              <a:gd name="connsiteY3" fmla="*/ 599978 h 1199955"/>
              <a:gd name="connsiteX4" fmla="*/ 3842622 w 4442599"/>
              <a:gd name="connsiteY4" fmla="*/ 1199955 h 1199955"/>
              <a:gd name="connsiteX5" fmla="*/ 3842622 w 4442599"/>
              <a:gd name="connsiteY5" fmla="*/ 899966 h 1199955"/>
              <a:gd name="connsiteX6" fmla="*/ 0 w 4442599"/>
              <a:gd name="connsiteY6" fmla="*/ 899966 h 1199955"/>
              <a:gd name="connsiteX7" fmla="*/ 0 w 4442599"/>
              <a:gd name="connsiteY7" fmla="*/ 299989 h 119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2599" h="1199955">
                <a:moveTo>
                  <a:pt x="0" y="299989"/>
                </a:moveTo>
                <a:lnTo>
                  <a:pt x="3842622" y="299989"/>
                </a:lnTo>
                <a:lnTo>
                  <a:pt x="3842622" y="0"/>
                </a:lnTo>
                <a:lnTo>
                  <a:pt x="4442599" y="599978"/>
                </a:lnTo>
                <a:lnTo>
                  <a:pt x="3842622" y="1199955"/>
                </a:lnTo>
                <a:lnTo>
                  <a:pt x="3842622" y="899966"/>
                </a:lnTo>
                <a:lnTo>
                  <a:pt x="0" y="899966"/>
                </a:lnTo>
                <a:lnTo>
                  <a:pt x="0" y="299989"/>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87630" tIns="387619" rIns="553989" bIns="490482" numCol="1" spcCol="1270" anchor="ctr" anchorCtr="0">
            <a:noAutofit/>
          </a:bodyPr>
          <a:lstStyle/>
          <a:p>
            <a:pPr lvl="0" algn="l" defTabSz="1022350" rtl="0">
              <a:lnSpc>
                <a:spcPct val="90000"/>
              </a:lnSpc>
              <a:spcBef>
                <a:spcPct val="0"/>
              </a:spcBef>
              <a:spcAft>
                <a:spcPct val="35000"/>
              </a:spcAft>
            </a:pPr>
            <a:r>
              <a:rPr lang="en-US" sz="2300" b="1" kern="1200" dirty="0"/>
              <a:t>Regional Level</a:t>
            </a:r>
          </a:p>
        </p:txBody>
      </p:sp>
      <p:sp>
        <p:nvSpPr>
          <p:cNvPr id="12" name="Figura a mano libera 12">
            <a:extLst>
              <a:ext uri="{FF2B5EF4-FFF2-40B4-BE49-F238E27FC236}">
                <a16:creationId xmlns:a16="http://schemas.microsoft.com/office/drawing/2014/main" id="{FD1D09FF-A6AF-49B6-BD85-19F21E5119D7}"/>
              </a:ext>
            </a:extLst>
          </p:cNvPr>
          <p:cNvSpPr/>
          <p:nvPr/>
        </p:nvSpPr>
        <p:spPr>
          <a:xfrm>
            <a:off x="5819855" y="2601545"/>
            <a:ext cx="2480579" cy="1008289"/>
          </a:xfrm>
          <a:custGeom>
            <a:avLst/>
            <a:gdLst>
              <a:gd name="connsiteX0" fmla="*/ 0 w 1899850"/>
              <a:gd name="connsiteY0" fmla="*/ 0 h 1542523"/>
              <a:gd name="connsiteX1" fmla="*/ 1899850 w 1899850"/>
              <a:gd name="connsiteY1" fmla="*/ 0 h 1542523"/>
              <a:gd name="connsiteX2" fmla="*/ 1899850 w 1899850"/>
              <a:gd name="connsiteY2" fmla="*/ 1542523 h 1542523"/>
              <a:gd name="connsiteX3" fmla="*/ 0 w 1899850"/>
              <a:gd name="connsiteY3" fmla="*/ 1542523 h 1542523"/>
              <a:gd name="connsiteX4" fmla="*/ 0 w 1899850"/>
              <a:gd name="connsiteY4" fmla="*/ 0 h 154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850" h="1542523">
                <a:moveTo>
                  <a:pt x="0" y="0"/>
                </a:moveTo>
                <a:lnTo>
                  <a:pt x="1899850" y="0"/>
                </a:lnTo>
                <a:lnTo>
                  <a:pt x="1899850" y="1542523"/>
                </a:lnTo>
                <a:lnTo>
                  <a:pt x="0" y="1542523"/>
                </a:lnTo>
                <a:lnTo>
                  <a:pt x="0" y="0"/>
                </a:lnTo>
                <a:close/>
              </a:path>
            </a:pathLst>
          </a:custGeom>
        </p:spPr>
        <p:style>
          <a:lnRef idx="2">
            <a:schemeClr val="accent3">
              <a:hueOff val="7500176"/>
              <a:satOff val="-11253"/>
              <a:lumOff val="-18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a:t>ALFRED included in the Smart </a:t>
            </a:r>
            <a:r>
              <a:rPr lang="en-US" sz="1600" b="1" kern="1200" dirty="0">
                <a:solidFill>
                  <a:srgbClr val="C00000"/>
                </a:solidFill>
              </a:rPr>
              <a:t>Specialization</a:t>
            </a:r>
            <a:r>
              <a:rPr lang="en-US" sz="1600" b="0" kern="1200" dirty="0"/>
              <a:t> Strategy of </a:t>
            </a:r>
            <a:r>
              <a:rPr lang="en-US" sz="1600" b="1" kern="1200" dirty="0"/>
              <a:t>South</a:t>
            </a:r>
            <a:r>
              <a:rPr lang="en-US" sz="1600" b="0" kern="1200" dirty="0"/>
              <a:t> </a:t>
            </a:r>
            <a:r>
              <a:rPr lang="en-US" sz="1600" b="1" kern="1200" dirty="0" err="1"/>
              <a:t>Muntenia</a:t>
            </a:r>
            <a:endParaRPr lang="en-US" sz="1600" b="1" kern="1200" dirty="0"/>
          </a:p>
        </p:txBody>
      </p:sp>
      <p:sp>
        <p:nvSpPr>
          <p:cNvPr id="13" name="Figura a mano libera 13">
            <a:extLst>
              <a:ext uri="{FF2B5EF4-FFF2-40B4-BE49-F238E27FC236}">
                <a16:creationId xmlns:a16="http://schemas.microsoft.com/office/drawing/2014/main" id="{5167E9E9-21E4-453D-8A7E-6CB8320A5019}"/>
              </a:ext>
            </a:extLst>
          </p:cNvPr>
          <p:cNvSpPr/>
          <p:nvPr/>
        </p:nvSpPr>
        <p:spPr>
          <a:xfrm>
            <a:off x="8235988" y="2196462"/>
            <a:ext cx="3433023" cy="896175"/>
          </a:xfrm>
          <a:custGeom>
            <a:avLst/>
            <a:gdLst>
              <a:gd name="connsiteX0" fmla="*/ 0 w 2542749"/>
              <a:gd name="connsiteY0" fmla="*/ 299989 h 1199955"/>
              <a:gd name="connsiteX1" fmla="*/ 1942772 w 2542749"/>
              <a:gd name="connsiteY1" fmla="*/ 299989 h 1199955"/>
              <a:gd name="connsiteX2" fmla="*/ 1942772 w 2542749"/>
              <a:gd name="connsiteY2" fmla="*/ 0 h 1199955"/>
              <a:gd name="connsiteX3" fmla="*/ 2542749 w 2542749"/>
              <a:gd name="connsiteY3" fmla="*/ 599978 h 1199955"/>
              <a:gd name="connsiteX4" fmla="*/ 1942772 w 2542749"/>
              <a:gd name="connsiteY4" fmla="*/ 1199955 h 1199955"/>
              <a:gd name="connsiteX5" fmla="*/ 1942772 w 2542749"/>
              <a:gd name="connsiteY5" fmla="*/ 899966 h 1199955"/>
              <a:gd name="connsiteX6" fmla="*/ 0 w 2542749"/>
              <a:gd name="connsiteY6" fmla="*/ 899966 h 1199955"/>
              <a:gd name="connsiteX7" fmla="*/ 0 w 2542749"/>
              <a:gd name="connsiteY7" fmla="*/ 299989 h 119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2749" h="1199955">
                <a:moveTo>
                  <a:pt x="0" y="299989"/>
                </a:moveTo>
                <a:lnTo>
                  <a:pt x="1942772" y="299989"/>
                </a:lnTo>
                <a:lnTo>
                  <a:pt x="1942772" y="0"/>
                </a:lnTo>
                <a:lnTo>
                  <a:pt x="2542749" y="599978"/>
                </a:lnTo>
                <a:lnTo>
                  <a:pt x="1942772" y="1199955"/>
                </a:lnTo>
                <a:lnTo>
                  <a:pt x="1942772" y="899966"/>
                </a:lnTo>
                <a:lnTo>
                  <a:pt x="0" y="899966"/>
                </a:lnTo>
                <a:lnTo>
                  <a:pt x="0" y="299989"/>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87630" tIns="387619" rIns="553989" bIns="490482" numCol="1" spcCol="1270" anchor="ctr" anchorCtr="0">
            <a:noAutofit/>
          </a:bodyPr>
          <a:lstStyle/>
          <a:p>
            <a:pPr lvl="0" algn="l" defTabSz="1022350" rtl="0">
              <a:lnSpc>
                <a:spcPct val="90000"/>
              </a:lnSpc>
              <a:spcBef>
                <a:spcPct val="0"/>
              </a:spcBef>
              <a:spcAft>
                <a:spcPct val="35000"/>
              </a:spcAft>
            </a:pPr>
            <a:r>
              <a:rPr lang="en-US" sz="2300" b="1" kern="1200" dirty="0"/>
              <a:t>Local Level</a:t>
            </a:r>
          </a:p>
        </p:txBody>
      </p:sp>
      <p:sp>
        <p:nvSpPr>
          <p:cNvPr id="14" name="Figura a mano libera 14">
            <a:extLst>
              <a:ext uri="{FF2B5EF4-FFF2-40B4-BE49-F238E27FC236}">
                <a16:creationId xmlns:a16="http://schemas.microsoft.com/office/drawing/2014/main" id="{FD622C6B-D3D7-410B-A708-B09101E0253C}"/>
              </a:ext>
            </a:extLst>
          </p:cNvPr>
          <p:cNvSpPr/>
          <p:nvPr/>
        </p:nvSpPr>
        <p:spPr>
          <a:xfrm>
            <a:off x="8258808" y="2904546"/>
            <a:ext cx="2588398" cy="1020107"/>
          </a:xfrm>
          <a:custGeom>
            <a:avLst/>
            <a:gdLst>
              <a:gd name="connsiteX0" fmla="*/ 0 w 1917158"/>
              <a:gd name="connsiteY0" fmla="*/ 0 h 1560603"/>
              <a:gd name="connsiteX1" fmla="*/ 1917158 w 1917158"/>
              <a:gd name="connsiteY1" fmla="*/ 0 h 1560603"/>
              <a:gd name="connsiteX2" fmla="*/ 1917158 w 1917158"/>
              <a:gd name="connsiteY2" fmla="*/ 1560603 h 1560603"/>
              <a:gd name="connsiteX3" fmla="*/ 0 w 1917158"/>
              <a:gd name="connsiteY3" fmla="*/ 1560603 h 1560603"/>
              <a:gd name="connsiteX4" fmla="*/ 0 w 1917158"/>
              <a:gd name="connsiteY4" fmla="*/ 0 h 156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8" h="1560603">
                <a:moveTo>
                  <a:pt x="0" y="0"/>
                </a:moveTo>
                <a:lnTo>
                  <a:pt x="1917158" y="0"/>
                </a:lnTo>
                <a:lnTo>
                  <a:pt x="1917158" y="1560603"/>
                </a:lnTo>
                <a:lnTo>
                  <a:pt x="0" y="1560603"/>
                </a:lnTo>
                <a:lnTo>
                  <a:pt x="0" y="0"/>
                </a:lnTo>
                <a:close/>
              </a:path>
            </a:pathLst>
          </a:cu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0" kern="1200" dirty="0"/>
              <a:t>Increased </a:t>
            </a:r>
            <a:r>
              <a:rPr lang="en-US" sz="1600" b="1" kern="1200" dirty="0">
                <a:solidFill>
                  <a:srgbClr val="C00000"/>
                </a:solidFill>
              </a:rPr>
              <a:t>visibility and reputation </a:t>
            </a:r>
            <a:r>
              <a:rPr lang="en-US" sz="1600" kern="1200" dirty="0">
                <a:solidFill>
                  <a:schemeClr val="tx1"/>
                </a:solidFill>
              </a:rPr>
              <a:t>recognized by</a:t>
            </a:r>
            <a:r>
              <a:rPr lang="en-US" sz="1600" b="0" kern="1200" dirty="0"/>
              <a:t> </a:t>
            </a:r>
            <a:r>
              <a:rPr lang="en-US" sz="1600" b="1" kern="1200" dirty="0"/>
              <a:t>local community</a:t>
            </a:r>
          </a:p>
        </p:txBody>
      </p:sp>
    </p:spTree>
    <p:extLst>
      <p:ext uri="{BB962C8B-B14F-4D97-AF65-F5344CB8AC3E}">
        <p14:creationId xmlns:p14="http://schemas.microsoft.com/office/powerpoint/2010/main" val="13297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5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56445-05AA-4192-95E2-7B4C64853D6E}"/>
              </a:ext>
            </a:extLst>
          </p:cNvPr>
          <p:cNvSpPr>
            <a:spLocks noGrp="1"/>
          </p:cNvSpPr>
          <p:nvPr>
            <p:ph type="title"/>
          </p:nvPr>
        </p:nvSpPr>
        <p:spPr>
          <a:xfrm>
            <a:off x="1205408" y="4941168"/>
            <a:ext cx="10363200" cy="432048"/>
          </a:xfrm>
        </p:spPr>
        <p:txBody>
          <a:bodyPr anchor="t"/>
          <a:lstStyle/>
          <a:p>
            <a:pPr algn="l"/>
            <a:r>
              <a:rPr lang="it-IT" dirty="0"/>
              <a:t>Copyright © 2020 – FALCON</a:t>
            </a:r>
          </a:p>
        </p:txBody>
      </p:sp>
      <p:sp>
        <p:nvSpPr>
          <p:cNvPr id="4" name="Segnaposto testo 3">
            <a:extLst>
              <a:ext uri="{FF2B5EF4-FFF2-40B4-BE49-F238E27FC236}">
                <a16:creationId xmlns:a16="http://schemas.microsoft.com/office/drawing/2014/main" id="{73AB1512-EC65-494A-98B9-C33B00BC565B}"/>
              </a:ext>
            </a:extLst>
          </p:cNvPr>
          <p:cNvSpPr>
            <a:spLocks noGrp="1"/>
          </p:cNvSpPr>
          <p:nvPr>
            <p:ph type="body" sz="half" idx="2"/>
          </p:nvPr>
        </p:nvSpPr>
        <p:spPr>
          <a:xfrm>
            <a:off x="1205408" y="5373216"/>
            <a:ext cx="10363200" cy="925338"/>
          </a:xfrm>
        </p:spPr>
        <p:txBody>
          <a:bodyPr>
            <a:normAutofit/>
          </a:bodyPr>
          <a:lstStyle/>
          <a:p>
            <a:pPr algn="l"/>
            <a:r>
              <a:rPr lang="en-US" sz="1400" dirty="0"/>
              <a:t>This presentation contains proprietary and confidential data, information and formats. All rights reserved.</a:t>
            </a:r>
          </a:p>
          <a:p>
            <a:pPr algn="l"/>
            <a:r>
              <a:rPr lang="en-US" sz="1400" dirty="0"/>
              <a:t>No part of this presentation may be reproduced, distributed, or transmitted in any form or by any means, including photocopying, recording, or other electronic or mechanical methods, without the prior written permission of FALCON.</a:t>
            </a:r>
          </a:p>
        </p:txBody>
      </p:sp>
      <p:sp>
        <p:nvSpPr>
          <p:cNvPr id="5" name="Rettangolo 4">
            <a:extLst>
              <a:ext uri="{FF2B5EF4-FFF2-40B4-BE49-F238E27FC236}">
                <a16:creationId xmlns:a16="http://schemas.microsoft.com/office/drawing/2014/main" id="{1C59DDF2-B98A-455A-A5B1-A4BF9D8B3CBE}"/>
              </a:ext>
            </a:extLst>
          </p:cNvPr>
          <p:cNvSpPr/>
          <p:nvPr/>
        </p:nvSpPr>
        <p:spPr>
          <a:xfrm>
            <a:off x="1055440" y="6381328"/>
            <a:ext cx="7920880" cy="369332"/>
          </a:xfrm>
          <a:prstGeom prst="rect">
            <a:avLst/>
          </a:prstGeom>
        </p:spPr>
        <p:txBody>
          <a:bodyPr wrap="square">
            <a:spAutoFit/>
          </a:bodyPr>
          <a:lstStyle/>
          <a:p>
            <a:r>
              <a:rPr lang="en-US" dirty="0"/>
              <a:t>The seminar is prepared and supplied within the PRO ALFRED project</a:t>
            </a:r>
          </a:p>
        </p:txBody>
      </p:sp>
      <p:pic>
        <p:nvPicPr>
          <p:cNvPr id="6" name="Segnaposto immagine 5">
            <a:extLst>
              <a:ext uri="{FF2B5EF4-FFF2-40B4-BE49-F238E27FC236}">
                <a16:creationId xmlns:a16="http://schemas.microsoft.com/office/drawing/2014/main" id="{4153B716-F94C-43AA-A92D-C36DCD11052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820" t="8223" r="-10587" b="8578"/>
          <a:stretch/>
        </p:blipFill>
        <p:spPr>
          <a:xfrm>
            <a:off x="914400" y="0"/>
            <a:ext cx="11277600" cy="5079087"/>
          </a:xfrm>
          <a:prstGeom prst="rect">
            <a:avLst/>
          </a:prstGeom>
        </p:spPr>
      </p:pic>
      <p:sp>
        <p:nvSpPr>
          <p:cNvPr id="7" name="Segnaposto numero diapositiva 6">
            <a:extLst>
              <a:ext uri="{FF2B5EF4-FFF2-40B4-BE49-F238E27FC236}">
                <a16:creationId xmlns:a16="http://schemas.microsoft.com/office/drawing/2014/main" id="{56B814D2-C92F-4B37-BF7B-1EBDEF0C3AEC}"/>
              </a:ext>
            </a:extLst>
          </p:cNvPr>
          <p:cNvSpPr>
            <a:spLocks noGrp="1"/>
          </p:cNvSpPr>
          <p:nvPr>
            <p:ph type="sldNum" sz="quarter" idx="4"/>
          </p:nvPr>
        </p:nvSpPr>
        <p:spPr/>
        <p:txBody>
          <a:bodyPr/>
          <a:lstStyle/>
          <a:p>
            <a:pPr algn="r"/>
            <a:fld id="{256D3EEF-DE4E-429D-8EC4-DDC531AFF587}" type="slidenum">
              <a:rPr lang="it-IT" smtClean="0"/>
              <a:pPr algn="r"/>
              <a:t>14</a:t>
            </a:fld>
            <a:endParaRPr lang="it-IT"/>
          </a:p>
        </p:txBody>
      </p:sp>
      <p:sp>
        <p:nvSpPr>
          <p:cNvPr id="3" name="Segnaposto piè di pagina 2">
            <a:extLst>
              <a:ext uri="{FF2B5EF4-FFF2-40B4-BE49-F238E27FC236}">
                <a16:creationId xmlns:a16="http://schemas.microsoft.com/office/drawing/2014/main" id="{0AD3F5C1-121B-44DC-A927-600F14394FED}"/>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Tree>
    <p:extLst>
      <p:ext uri="{BB962C8B-B14F-4D97-AF65-F5344CB8AC3E}">
        <p14:creationId xmlns:p14="http://schemas.microsoft.com/office/powerpoint/2010/main" val="32007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A9FA4E2-FA57-4563-87FB-F8B6DF6A38B7}"/>
              </a:ext>
            </a:extLst>
          </p:cNvPr>
          <p:cNvSpPr>
            <a:spLocks noGrp="1"/>
          </p:cNvSpPr>
          <p:nvPr>
            <p:ph type="title"/>
          </p:nvPr>
        </p:nvSpPr>
        <p:spPr/>
        <p:txBody>
          <a:bodyPr/>
          <a:lstStyle/>
          <a:p>
            <a:r>
              <a:rPr lang="it-IT" dirty="0" err="1"/>
              <a:t>Facts</a:t>
            </a:r>
            <a:r>
              <a:rPr lang="it-IT" dirty="0"/>
              <a:t> and Forecasts</a:t>
            </a:r>
          </a:p>
        </p:txBody>
      </p:sp>
      <p:sp>
        <p:nvSpPr>
          <p:cNvPr id="5" name="Segnaposto numero diapositiva 4">
            <a:extLst>
              <a:ext uri="{FF2B5EF4-FFF2-40B4-BE49-F238E27FC236}">
                <a16:creationId xmlns:a16="http://schemas.microsoft.com/office/drawing/2014/main" id="{F6AE0F1A-BB2D-478D-BB8F-F3F01D3B911B}"/>
              </a:ext>
            </a:extLst>
          </p:cNvPr>
          <p:cNvSpPr>
            <a:spLocks noGrp="1"/>
          </p:cNvSpPr>
          <p:nvPr>
            <p:ph type="sldNum" sz="quarter" idx="4"/>
          </p:nvPr>
        </p:nvSpPr>
        <p:spPr/>
        <p:txBody>
          <a:bodyPr/>
          <a:lstStyle/>
          <a:p>
            <a:pPr algn="r"/>
            <a:fld id="{256D3EEF-DE4E-429D-8EC4-DDC531AFF587}" type="slidenum">
              <a:rPr lang="it-IT" smtClean="0"/>
              <a:pPr algn="r"/>
              <a:t>2</a:t>
            </a:fld>
            <a:endParaRPr lang="it-IT"/>
          </a:p>
        </p:txBody>
      </p:sp>
      <p:sp>
        <p:nvSpPr>
          <p:cNvPr id="6" name="Segnaposto piè di pagina 5">
            <a:extLst>
              <a:ext uri="{FF2B5EF4-FFF2-40B4-BE49-F238E27FC236}">
                <a16:creationId xmlns:a16="http://schemas.microsoft.com/office/drawing/2014/main" id="{2A6BB9D7-14AB-431E-B9BC-2DDE52516C66}"/>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pic>
        <p:nvPicPr>
          <p:cNvPr id="9" name="Immagine 8">
            <a:extLst>
              <a:ext uri="{FF2B5EF4-FFF2-40B4-BE49-F238E27FC236}">
                <a16:creationId xmlns:a16="http://schemas.microsoft.com/office/drawing/2014/main" id="{02FCDE83-AEE2-4DAC-B223-885B7F669CC8}"/>
              </a:ext>
            </a:extLst>
          </p:cNvPr>
          <p:cNvPicPr>
            <a:picLocks noChangeAspect="1"/>
          </p:cNvPicPr>
          <p:nvPr/>
        </p:nvPicPr>
        <p:blipFill rotWithShape="1">
          <a:blip r:embed="rId2">
            <a:clrChange>
              <a:clrFrom>
                <a:srgbClr val="FFFFFF"/>
              </a:clrFrom>
              <a:clrTo>
                <a:srgbClr val="FFFFFF">
                  <a:alpha val="0"/>
                </a:srgbClr>
              </a:clrTo>
            </a:clrChange>
          </a:blip>
          <a:srcRect l="64176" t="41596" r="26966" b="46848"/>
          <a:stretch/>
        </p:blipFill>
        <p:spPr>
          <a:xfrm>
            <a:off x="2879061" y="2697877"/>
            <a:ext cx="1129332" cy="828176"/>
          </a:xfrm>
          <a:prstGeom prst="rect">
            <a:avLst/>
          </a:prstGeom>
        </p:spPr>
      </p:pic>
      <p:grpSp>
        <p:nvGrpSpPr>
          <p:cNvPr id="14" name="Gruppo 13">
            <a:extLst>
              <a:ext uri="{FF2B5EF4-FFF2-40B4-BE49-F238E27FC236}">
                <a16:creationId xmlns:a16="http://schemas.microsoft.com/office/drawing/2014/main" id="{24A9950F-ADCD-4D31-AA87-DD7E23DB3417}"/>
              </a:ext>
            </a:extLst>
          </p:cNvPr>
          <p:cNvGrpSpPr/>
          <p:nvPr/>
        </p:nvGrpSpPr>
        <p:grpSpPr>
          <a:xfrm>
            <a:off x="4008393" y="2658191"/>
            <a:ext cx="4946427" cy="914980"/>
            <a:chOff x="1822437" y="1988840"/>
            <a:chExt cx="1602417" cy="914980"/>
          </a:xfrm>
        </p:grpSpPr>
        <p:sp>
          <p:nvSpPr>
            <p:cNvPr id="15" name="CasellaDiTesto 14">
              <a:extLst>
                <a:ext uri="{FF2B5EF4-FFF2-40B4-BE49-F238E27FC236}">
                  <a16:creationId xmlns:a16="http://schemas.microsoft.com/office/drawing/2014/main" id="{385565CD-9348-488F-9CCC-F68DE24B7A3B}"/>
                </a:ext>
              </a:extLst>
            </p:cNvPr>
            <p:cNvSpPr txBox="1"/>
            <p:nvPr/>
          </p:nvSpPr>
          <p:spPr>
            <a:xfrm>
              <a:off x="1822437" y="1988840"/>
              <a:ext cx="1602417" cy="769441"/>
            </a:xfrm>
            <a:prstGeom prst="rect">
              <a:avLst/>
            </a:prstGeom>
            <a:noFill/>
          </p:spPr>
          <p:txBody>
            <a:bodyPr wrap="square" rtlCol="0">
              <a:spAutoFit/>
            </a:bodyPr>
            <a:lstStyle/>
            <a:p>
              <a:r>
                <a:rPr lang="it-IT" sz="4400" b="1" dirty="0">
                  <a:solidFill>
                    <a:schemeClr val="tx1">
                      <a:lumMod val="50000"/>
                      <a:lumOff val="50000"/>
                    </a:schemeClr>
                  </a:solidFill>
                  <a:latin typeface="Abadi Extra Light" panose="020B0204020104020204" pitchFamily="34" charset="0"/>
                  <a:cs typeface="Arial" panose="020B0604020202020204" pitchFamily="34" charset="0"/>
                </a:rPr>
                <a:t>1,7</a:t>
              </a:r>
              <a:r>
                <a:rPr lang="it-IT" sz="2800" b="1" dirty="0">
                  <a:solidFill>
                    <a:schemeClr val="tx1">
                      <a:lumMod val="50000"/>
                      <a:lumOff val="50000"/>
                    </a:schemeClr>
                  </a:solidFill>
                  <a:latin typeface="Abadi Extra Light" panose="020B0204020104020204" pitchFamily="34" charset="0"/>
                  <a:cs typeface="Arial" panose="020B0604020202020204" pitchFamily="34" charset="0"/>
                </a:rPr>
                <a:t>% </a:t>
              </a:r>
              <a:r>
                <a:rPr lang="it-IT" sz="2800" b="1" dirty="0" err="1">
                  <a:solidFill>
                    <a:schemeClr val="tx1">
                      <a:lumMod val="50000"/>
                      <a:lumOff val="50000"/>
                    </a:schemeClr>
                  </a:solidFill>
                  <a:latin typeface="Abadi Extra Light" panose="020B0204020104020204" pitchFamily="34" charset="0"/>
                  <a:cs typeface="Arial" panose="020B0604020202020204" pitchFamily="34" charset="0"/>
                </a:rPr>
                <a:t>increase</a:t>
              </a:r>
              <a:r>
                <a:rPr lang="it-IT" sz="2800" b="1" dirty="0">
                  <a:solidFill>
                    <a:schemeClr val="tx1">
                      <a:lumMod val="50000"/>
                      <a:lumOff val="50000"/>
                    </a:schemeClr>
                  </a:solidFill>
                  <a:latin typeface="Abadi Extra Light" panose="020B0204020104020204" pitchFamily="34" charset="0"/>
                  <a:cs typeface="Arial" panose="020B0604020202020204" pitchFamily="34" charset="0"/>
                </a:rPr>
                <a:t> of CO</a:t>
              </a:r>
              <a:r>
                <a:rPr lang="it-IT" sz="2800" b="1" baseline="-25000" dirty="0">
                  <a:solidFill>
                    <a:schemeClr val="tx1">
                      <a:lumMod val="50000"/>
                      <a:lumOff val="50000"/>
                    </a:schemeClr>
                  </a:solidFill>
                  <a:latin typeface="Abadi Extra Light" panose="020B0204020104020204" pitchFamily="34" charset="0"/>
                  <a:cs typeface="Arial" panose="020B0604020202020204" pitchFamily="34" charset="0"/>
                </a:rPr>
                <a:t>2</a:t>
              </a:r>
              <a:r>
                <a:rPr lang="it-IT" sz="2800" b="1" dirty="0">
                  <a:solidFill>
                    <a:schemeClr val="tx1">
                      <a:lumMod val="50000"/>
                      <a:lumOff val="50000"/>
                    </a:schemeClr>
                  </a:solidFill>
                  <a:latin typeface="Abadi Extra Light" panose="020B0204020104020204" pitchFamily="34" charset="0"/>
                  <a:cs typeface="Arial" panose="020B0604020202020204" pitchFamily="34" charset="0"/>
                </a:rPr>
                <a:t> in 2018</a:t>
              </a:r>
              <a:endParaRPr lang="it-IT" sz="4400" b="1" dirty="0">
                <a:solidFill>
                  <a:schemeClr val="tx1">
                    <a:lumMod val="50000"/>
                    <a:lumOff val="50000"/>
                  </a:schemeClr>
                </a:solidFill>
                <a:latin typeface="Abadi Extra Light" panose="020B0204020104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A88CA994-F553-4497-BDFD-FB149C63A006}"/>
                </a:ext>
              </a:extLst>
            </p:cNvPr>
            <p:cNvSpPr/>
            <p:nvPr/>
          </p:nvSpPr>
          <p:spPr>
            <a:xfrm>
              <a:off x="1854727" y="2534488"/>
              <a:ext cx="1526380" cy="369332"/>
            </a:xfrm>
            <a:prstGeom prst="rect">
              <a:avLst/>
            </a:prstGeom>
          </p:spPr>
          <p:txBody>
            <a:bodyPr wrap="square">
              <a:spAutoFit/>
            </a:bodyPr>
            <a:lstStyle/>
            <a:p>
              <a:r>
                <a:rPr lang="it-IT" dirty="0">
                  <a:solidFill>
                    <a:schemeClr val="tx1">
                      <a:lumMod val="50000"/>
                      <a:lumOff val="50000"/>
                    </a:schemeClr>
                  </a:solidFill>
                </a:rPr>
                <a:t>70% </a:t>
              </a:r>
              <a:r>
                <a:rPr lang="it-IT" dirty="0" err="1">
                  <a:solidFill>
                    <a:schemeClr val="tx1">
                      <a:lumMod val="50000"/>
                      <a:lumOff val="50000"/>
                    </a:schemeClr>
                  </a:solidFill>
                </a:rPr>
                <a:t>higher</a:t>
              </a:r>
              <a:r>
                <a:rPr lang="it-IT" dirty="0">
                  <a:solidFill>
                    <a:schemeClr val="tx1">
                      <a:lumMod val="50000"/>
                      <a:lumOff val="50000"/>
                    </a:schemeClr>
                  </a:solidFill>
                </a:rPr>
                <a:t> </a:t>
              </a:r>
              <a:r>
                <a:rPr lang="it-IT" dirty="0" err="1">
                  <a:solidFill>
                    <a:schemeClr val="tx1">
                      <a:lumMod val="50000"/>
                      <a:lumOff val="50000"/>
                    </a:schemeClr>
                  </a:solidFill>
                </a:rPr>
                <a:t>than</a:t>
              </a:r>
              <a:r>
                <a:rPr lang="it-IT" dirty="0">
                  <a:solidFill>
                    <a:schemeClr val="tx1">
                      <a:lumMod val="50000"/>
                      <a:lumOff val="50000"/>
                    </a:schemeClr>
                  </a:solidFill>
                </a:rPr>
                <a:t> </a:t>
              </a:r>
              <a:r>
                <a:rPr lang="it-IT" dirty="0" err="1">
                  <a:solidFill>
                    <a:schemeClr val="tx1">
                      <a:lumMod val="50000"/>
                      <a:lumOff val="50000"/>
                    </a:schemeClr>
                  </a:solidFill>
                </a:rPr>
                <a:t>average</a:t>
              </a:r>
              <a:r>
                <a:rPr lang="it-IT" dirty="0">
                  <a:solidFill>
                    <a:schemeClr val="tx1">
                      <a:lumMod val="50000"/>
                      <a:lumOff val="50000"/>
                    </a:schemeClr>
                  </a:solidFill>
                </a:rPr>
                <a:t> </a:t>
              </a:r>
              <a:r>
                <a:rPr lang="it-IT" dirty="0" err="1">
                  <a:solidFill>
                    <a:schemeClr val="tx1">
                      <a:lumMod val="50000"/>
                      <a:lumOff val="50000"/>
                    </a:schemeClr>
                  </a:solidFill>
                </a:rPr>
                <a:t>increase</a:t>
              </a:r>
              <a:r>
                <a:rPr lang="it-IT" dirty="0">
                  <a:solidFill>
                    <a:schemeClr val="tx1">
                      <a:lumMod val="50000"/>
                      <a:lumOff val="50000"/>
                    </a:schemeClr>
                  </a:solidFill>
                </a:rPr>
                <a:t> </a:t>
              </a:r>
              <a:r>
                <a:rPr lang="it-IT" dirty="0" err="1">
                  <a:solidFill>
                    <a:schemeClr val="tx1">
                      <a:lumMod val="50000"/>
                      <a:lumOff val="50000"/>
                    </a:schemeClr>
                  </a:solidFill>
                </a:rPr>
                <a:t>since</a:t>
              </a:r>
              <a:r>
                <a:rPr lang="it-IT" dirty="0">
                  <a:solidFill>
                    <a:schemeClr val="tx1">
                      <a:lumMod val="50000"/>
                      <a:lumOff val="50000"/>
                    </a:schemeClr>
                  </a:solidFill>
                </a:rPr>
                <a:t> 2010</a:t>
              </a:r>
            </a:p>
          </p:txBody>
        </p:sp>
      </p:grpSp>
      <p:pic>
        <p:nvPicPr>
          <p:cNvPr id="17" name="Immagine 16">
            <a:extLst>
              <a:ext uri="{FF2B5EF4-FFF2-40B4-BE49-F238E27FC236}">
                <a16:creationId xmlns:a16="http://schemas.microsoft.com/office/drawing/2014/main" id="{0C2674CC-066D-46A1-B079-C32880432F78}"/>
              </a:ext>
            </a:extLst>
          </p:cNvPr>
          <p:cNvPicPr>
            <a:picLocks noChangeAspect="1"/>
          </p:cNvPicPr>
          <p:nvPr/>
        </p:nvPicPr>
        <p:blipFill rotWithShape="1">
          <a:blip r:embed="rId2">
            <a:clrChange>
              <a:clrFrom>
                <a:srgbClr val="FFFFFF"/>
              </a:clrFrom>
              <a:clrTo>
                <a:srgbClr val="FFFFFF">
                  <a:alpha val="0"/>
                </a:srgbClr>
              </a:clrTo>
            </a:clrChange>
          </a:blip>
          <a:srcRect l="83175" t="11038" r="7967" b="75456"/>
          <a:stretch/>
        </p:blipFill>
        <p:spPr>
          <a:xfrm>
            <a:off x="2879061" y="3612373"/>
            <a:ext cx="1129332" cy="967881"/>
          </a:xfrm>
          <a:prstGeom prst="rect">
            <a:avLst/>
          </a:prstGeom>
        </p:spPr>
      </p:pic>
      <p:grpSp>
        <p:nvGrpSpPr>
          <p:cNvPr id="18" name="Gruppo 17">
            <a:extLst>
              <a:ext uri="{FF2B5EF4-FFF2-40B4-BE49-F238E27FC236}">
                <a16:creationId xmlns:a16="http://schemas.microsoft.com/office/drawing/2014/main" id="{CB560B48-92D6-49CF-8A06-714E26E30B50}"/>
              </a:ext>
            </a:extLst>
          </p:cNvPr>
          <p:cNvGrpSpPr/>
          <p:nvPr/>
        </p:nvGrpSpPr>
        <p:grpSpPr>
          <a:xfrm>
            <a:off x="4008393" y="3759590"/>
            <a:ext cx="5904031" cy="914980"/>
            <a:chOff x="1822437" y="1988840"/>
            <a:chExt cx="1602417" cy="914980"/>
          </a:xfrm>
        </p:grpSpPr>
        <p:sp>
          <p:nvSpPr>
            <p:cNvPr id="19" name="CasellaDiTesto 18">
              <a:extLst>
                <a:ext uri="{FF2B5EF4-FFF2-40B4-BE49-F238E27FC236}">
                  <a16:creationId xmlns:a16="http://schemas.microsoft.com/office/drawing/2014/main" id="{9B12A093-41C7-4F27-8F15-491A8FFEAE62}"/>
                </a:ext>
              </a:extLst>
            </p:cNvPr>
            <p:cNvSpPr txBox="1"/>
            <p:nvPr/>
          </p:nvSpPr>
          <p:spPr>
            <a:xfrm>
              <a:off x="1822437" y="1988840"/>
              <a:ext cx="1602417" cy="769441"/>
            </a:xfrm>
            <a:prstGeom prst="rect">
              <a:avLst/>
            </a:prstGeom>
            <a:noFill/>
          </p:spPr>
          <p:txBody>
            <a:bodyPr wrap="square" rtlCol="0">
              <a:spAutoFit/>
            </a:bodyPr>
            <a:lstStyle/>
            <a:p>
              <a:r>
                <a:rPr lang="it-IT" sz="4400" b="1" dirty="0">
                  <a:solidFill>
                    <a:srgbClr val="7030A0"/>
                  </a:solidFill>
                  <a:latin typeface="Abadi Extra Light" panose="020B0204020104020204" pitchFamily="34" charset="0"/>
                  <a:cs typeface="Arial" panose="020B0604020202020204" pitchFamily="34" charset="0"/>
                </a:rPr>
                <a:t>25</a:t>
              </a:r>
              <a:r>
                <a:rPr lang="it-IT" sz="2800" b="1" dirty="0">
                  <a:solidFill>
                    <a:srgbClr val="7030A0"/>
                  </a:solidFill>
                  <a:latin typeface="Abadi Extra Light" panose="020B0204020104020204" pitchFamily="34" charset="0"/>
                  <a:cs typeface="Arial" panose="020B0604020202020204" pitchFamily="34" charset="0"/>
                </a:rPr>
                <a:t>% global energy </a:t>
              </a:r>
              <a:r>
                <a:rPr lang="it-IT" sz="2800" b="1" dirty="0" err="1">
                  <a:solidFill>
                    <a:srgbClr val="7030A0"/>
                  </a:solidFill>
                  <a:latin typeface="Abadi Extra Light" panose="020B0204020104020204" pitchFamily="34" charset="0"/>
                  <a:cs typeface="Arial" panose="020B0604020202020204" pitchFamily="34" charset="0"/>
                </a:rPr>
                <a:t>increase</a:t>
              </a:r>
              <a:r>
                <a:rPr lang="it-IT" sz="2800" b="1" dirty="0">
                  <a:solidFill>
                    <a:srgbClr val="7030A0"/>
                  </a:solidFill>
                  <a:latin typeface="Abadi Extra Light" panose="020B0204020104020204" pitchFamily="34" charset="0"/>
                  <a:cs typeface="Arial" panose="020B0604020202020204" pitchFamily="34" charset="0"/>
                </a:rPr>
                <a:t> by 2040</a:t>
              </a:r>
              <a:endParaRPr lang="it-IT" sz="4400" b="1" dirty="0">
                <a:solidFill>
                  <a:srgbClr val="7030A0"/>
                </a:solidFill>
                <a:latin typeface="Abadi Extra Light" panose="020B0204020104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FE8F0F44-C2CA-4B80-9DD5-0C4B284A66BD}"/>
                </a:ext>
              </a:extLst>
            </p:cNvPr>
            <p:cNvSpPr/>
            <p:nvPr/>
          </p:nvSpPr>
          <p:spPr>
            <a:xfrm>
              <a:off x="1854727" y="2534488"/>
              <a:ext cx="1526380" cy="369332"/>
            </a:xfrm>
            <a:prstGeom prst="rect">
              <a:avLst/>
            </a:prstGeom>
          </p:spPr>
          <p:txBody>
            <a:bodyPr wrap="square">
              <a:spAutoFit/>
            </a:bodyPr>
            <a:lstStyle/>
            <a:p>
              <a:r>
                <a:rPr lang="it-IT" dirty="0">
                  <a:solidFill>
                    <a:srgbClr val="7030A0"/>
                  </a:solidFill>
                </a:rPr>
                <a:t>2 times </a:t>
              </a:r>
              <a:r>
                <a:rPr lang="it-IT" dirty="0" err="1">
                  <a:solidFill>
                    <a:srgbClr val="7030A0"/>
                  </a:solidFill>
                </a:rPr>
                <a:t>faster</a:t>
              </a:r>
              <a:r>
                <a:rPr lang="it-IT" dirty="0">
                  <a:solidFill>
                    <a:srgbClr val="7030A0"/>
                  </a:solidFill>
                </a:rPr>
                <a:t> </a:t>
              </a:r>
              <a:r>
                <a:rPr lang="it-IT" dirty="0" err="1">
                  <a:solidFill>
                    <a:srgbClr val="7030A0"/>
                  </a:solidFill>
                </a:rPr>
                <a:t>electricity</a:t>
              </a:r>
              <a:r>
                <a:rPr lang="it-IT" dirty="0">
                  <a:solidFill>
                    <a:srgbClr val="7030A0"/>
                  </a:solidFill>
                </a:rPr>
                <a:t> demand </a:t>
              </a:r>
              <a:r>
                <a:rPr lang="it-IT" dirty="0" err="1">
                  <a:solidFill>
                    <a:srgbClr val="7030A0"/>
                  </a:solidFill>
                </a:rPr>
                <a:t>increase</a:t>
              </a:r>
              <a:endParaRPr lang="it-IT" dirty="0">
                <a:solidFill>
                  <a:srgbClr val="7030A0"/>
                </a:solidFill>
              </a:endParaRPr>
            </a:p>
          </p:txBody>
        </p:sp>
      </p:grpSp>
      <p:grpSp>
        <p:nvGrpSpPr>
          <p:cNvPr id="22" name="Gruppo 21">
            <a:extLst>
              <a:ext uri="{FF2B5EF4-FFF2-40B4-BE49-F238E27FC236}">
                <a16:creationId xmlns:a16="http://schemas.microsoft.com/office/drawing/2014/main" id="{2883D4E8-8810-43D3-8212-54A51BEB127E}"/>
              </a:ext>
            </a:extLst>
          </p:cNvPr>
          <p:cNvGrpSpPr/>
          <p:nvPr/>
        </p:nvGrpSpPr>
        <p:grpSpPr>
          <a:xfrm>
            <a:off x="4008393" y="1556792"/>
            <a:ext cx="4946427" cy="914980"/>
            <a:chOff x="1822437" y="1988840"/>
            <a:chExt cx="1602417" cy="914980"/>
          </a:xfrm>
        </p:grpSpPr>
        <p:sp>
          <p:nvSpPr>
            <p:cNvPr id="23" name="CasellaDiTesto 22">
              <a:extLst>
                <a:ext uri="{FF2B5EF4-FFF2-40B4-BE49-F238E27FC236}">
                  <a16:creationId xmlns:a16="http://schemas.microsoft.com/office/drawing/2014/main" id="{84000FA2-2D55-471B-9851-30968607C3DF}"/>
                </a:ext>
              </a:extLst>
            </p:cNvPr>
            <p:cNvSpPr txBox="1"/>
            <p:nvPr/>
          </p:nvSpPr>
          <p:spPr>
            <a:xfrm>
              <a:off x="1822437" y="1988840"/>
              <a:ext cx="1602417" cy="769441"/>
            </a:xfrm>
            <a:prstGeom prst="rect">
              <a:avLst/>
            </a:prstGeom>
            <a:noFill/>
          </p:spPr>
          <p:txBody>
            <a:bodyPr wrap="square" rtlCol="0">
              <a:spAutoFit/>
            </a:bodyPr>
            <a:lstStyle/>
            <a:p>
              <a:r>
                <a:rPr lang="it-IT" sz="4400" b="1" dirty="0">
                  <a:solidFill>
                    <a:srgbClr val="00B050"/>
                  </a:solidFill>
                  <a:latin typeface="Abadi Extra Light" panose="020B0204020104020204" pitchFamily="34" charset="0"/>
                  <a:cs typeface="Arial" panose="020B0604020202020204" pitchFamily="34" charset="0"/>
                </a:rPr>
                <a:t>9.7</a:t>
              </a:r>
              <a:r>
                <a:rPr lang="it-IT" sz="2800" b="1" dirty="0">
                  <a:solidFill>
                    <a:srgbClr val="00B050"/>
                  </a:solidFill>
                  <a:latin typeface="Abadi Extra Light" panose="020B0204020104020204" pitchFamily="34" charset="0"/>
                  <a:cs typeface="Arial" panose="020B0604020202020204" pitchFamily="34" charset="0"/>
                </a:rPr>
                <a:t> </a:t>
              </a:r>
              <a:r>
                <a:rPr lang="it-IT" sz="2800" b="1" dirty="0" err="1">
                  <a:solidFill>
                    <a:srgbClr val="00B050"/>
                  </a:solidFill>
                  <a:latin typeface="Abadi Extra Light" panose="020B0204020104020204" pitchFamily="34" charset="0"/>
                  <a:cs typeface="Arial" panose="020B0604020202020204" pitchFamily="34" charset="0"/>
                </a:rPr>
                <a:t>billion</a:t>
              </a:r>
              <a:r>
                <a:rPr lang="it-IT" sz="2800" b="1" dirty="0">
                  <a:solidFill>
                    <a:srgbClr val="00B050"/>
                  </a:solidFill>
                  <a:latin typeface="Abadi Extra Light" panose="020B0204020104020204" pitchFamily="34" charset="0"/>
                  <a:cs typeface="Arial" panose="020B0604020202020204" pitchFamily="34" charset="0"/>
                </a:rPr>
                <a:t> people by 2050</a:t>
              </a:r>
              <a:endParaRPr lang="it-IT" sz="4400" b="1" dirty="0">
                <a:solidFill>
                  <a:srgbClr val="00B050"/>
                </a:solidFill>
                <a:latin typeface="Abadi Extra Light" panose="020B0204020104020204" pitchFamily="34" charset="0"/>
                <a:cs typeface="Arial" panose="020B0604020202020204" pitchFamily="34" charset="0"/>
              </a:endParaRPr>
            </a:p>
          </p:txBody>
        </p:sp>
        <p:sp>
          <p:nvSpPr>
            <p:cNvPr id="24" name="Rettangolo 23">
              <a:extLst>
                <a:ext uri="{FF2B5EF4-FFF2-40B4-BE49-F238E27FC236}">
                  <a16:creationId xmlns:a16="http://schemas.microsoft.com/office/drawing/2014/main" id="{2D52B1E3-C15C-482C-B9B5-EC4DE0D2610F}"/>
                </a:ext>
              </a:extLst>
            </p:cNvPr>
            <p:cNvSpPr/>
            <p:nvPr/>
          </p:nvSpPr>
          <p:spPr>
            <a:xfrm>
              <a:off x="1854727" y="2534488"/>
              <a:ext cx="1526380" cy="369332"/>
            </a:xfrm>
            <a:prstGeom prst="rect">
              <a:avLst/>
            </a:prstGeom>
          </p:spPr>
          <p:txBody>
            <a:bodyPr wrap="square">
              <a:spAutoFit/>
            </a:bodyPr>
            <a:lstStyle/>
            <a:p>
              <a:r>
                <a:rPr lang="it-IT" dirty="0">
                  <a:solidFill>
                    <a:srgbClr val="00B050"/>
                  </a:solidFill>
                </a:rPr>
                <a:t>2/3 of the </a:t>
              </a:r>
              <a:r>
                <a:rPr lang="it-IT" dirty="0" err="1">
                  <a:solidFill>
                    <a:srgbClr val="00B050"/>
                  </a:solidFill>
                </a:rPr>
                <a:t>world’s</a:t>
              </a:r>
              <a:r>
                <a:rPr lang="it-IT" dirty="0">
                  <a:solidFill>
                    <a:srgbClr val="00B050"/>
                  </a:solidFill>
                </a:rPr>
                <a:t> people living in </a:t>
              </a:r>
              <a:r>
                <a:rPr lang="it-IT" dirty="0" err="1">
                  <a:solidFill>
                    <a:srgbClr val="00B050"/>
                  </a:solidFill>
                </a:rPr>
                <a:t>urban</a:t>
              </a:r>
              <a:r>
                <a:rPr lang="it-IT" dirty="0">
                  <a:solidFill>
                    <a:srgbClr val="00B050"/>
                  </a:solidFill>
                </a:rPr>
                <a:t> </a:t>
              </a:r>
              <a:r>
                <a:rPr lang="it-IT" dirty="0" err="1">
                  <a:solidFill>
                    <a:srgbClr val="00B050"/>
                  </a:solidFill>
                </a:rPr>
                <a:t>areas</a:t>
              </a:r>
              <a:endParaRPr lang="it-IT" dirty="0">
                <a:solidFill>
                  <a:srgbClr val="00B050"/>
                </a:solidFill>
              </a:endParaRPr>
            </a:p>
          </p:txBody>
        </p:sp>
      </p:grpSp>
      <p:pic>
        <p:nvPicPr>
          <p:cNvPr id="25" name="Immagine 24">
            <a:extLst>
              <a:ext uri="{FF2B5EF4-FFF2-40B4-BE49-F238E27FC236}">
                <a16:creationId xmlns:a16="http://schemas.microsoft.com/office/drawing/2014/main" id="{00988DA1-90AE-411D-92BC-09822660CBD4}"/>
              </a:ext>
            </a:extLst>
          </p:cNvPr>
          <p:cNvPicPr>
            <a:picLocks noChangeAspect="1"/>
          </p:cNvPicPr>
          <p:nvPr/>
        </p:nvPicPr>
        <p:blipFill rotWithShape="1">
          <a:blip r:embed="rId2">
            <a:clrChange>
              <a:clrFrom>
                <a:srgbClr val="FFFFFF"/>
              </a:clrFrom>
              <a:clrTo>
                <a:srgbClr val="FFFFFF">
                  <a:alpha val="0"/>
                </a:srgbClr>
              </a:clrTo>
            </a:clrChange>
          </a:blip>
          <a:srcRect l="44871" t="40284" r="46271" b="46210"/>
          <a:stretch/>
        </p:blipFill>
        <p:spPr>
          <a:xfrm>
            <a:off x="3004683" y="5027137"/>
            <a:ext cx="878088" cy="752555"/>
          </a:xfrm>
          <a:prstGeom prst="rect">
            <a:avLst/>
          </a:prstGeom>
        </p:spPr>
      </p:pic>
      <p:pic>
        <p:nvPicPr>
          <p:cNvPr id="26" name="Immagine 25">
            <a:extLst>
              <a:ext uri="{FF2B5EF4-FFF2-40B4-BE49-F238E27FC236}">
                <a16:creationId xmlns:a16="http://schemas.microsoft.com/office/drawing/2014/main" id="{CB71BFDB-F2DC-4268-A9B3-9525129CB92D}"/>
              </a:ext>
            </a:extLst>
          </p:cNvPr>
          <p:cNvPicPr>
            <a:picLocks noChangeAspect="1"/>
          </p:cNvPicPr>
          <p:nvPr/>
        </p:nvPicPr>
        <p:blipFill rotWithShape="1">
          <a:blip r:embed="rId2">
            <a:clrChange>
              <a:clrFrom>
                <a:srgbClr val="FFFFFF"/>
              </a:clrFrom>
              <a:clrTo>
                <a:srgbClr val="FFFFFF">
                  <a:alpha val="0"/>
                </a:srgbClr>
              </a:clrTo>
            </a:clrChange>
          </a:blip>
          <a:srcRect l="63944" t="69830" r="27198" b="16664"/>
          <a:stretch/>
        </p:blipFill>
        <p:spPr>
          <a:xfrm>
            <a:off x="2879061" y="1680201"/>
            <a:ext cx="1129332" cy="967881"/>
          </a:xfrm>
          <a:prstGeom prst="rect">
            <a:avLst/>
          </a:prstGeom>
        </p:spPr>
      </p:pic>
      <p:grpSp>
        <p:nvGrpSpPr>
          <p:cNvPr id="27" name="Gruppo 26">
            <a:extLst>
              <a:ext uri="{FF2B5EF4-FFF2-40B4-BE49-F238E27FC236}">
                <a16:creationId xmlns:a16="http://schemas.microsoft.com/office/drawing/2014/main" id="{C2E09A90-D22D-4848-9299-FF01433B86F4}"/>
              </a:ext>
            </a:extLst>
          </p:cNvPr>
          <p:cNvGrpSpPr/>
          <p:nvPr/>
        </p:nvGrpSpPr>
        <p:grpSpPr>
          <a:xfrm>
            <a:off x="4008393" y="4860990"/>
            <a:ext cx="5904031" cy="914980"/>
            <a:chOff x="1822437" y="1988840"/>
            <a:chExt cx="1602417" cy="914980"/>
          </a:xfrm>
        </p:grpSpPr>
        <p:sp>
          <p:nvSpPr>
            <p:cNvPr id="28" name="CasellaDiTesto 27">
              <a:extLst>
                <a:ext uri="{FF2B5EF4-FFF2-40B4-BE49-F238E27FC236}">
                  <a16:creationId xmlns:a16="http://schemas.microsoft.com/office/drawing/2014/main" id="{C5FE5A15-F41E-4458-9949-D87008BE51FD}"/>
                </a:ext>
              </a:extLst>
            </p:cNvPr>
            <p:cNvSpPr txBox="1"/>
            <p:nvPr/>
          </p:nvSpPr>
          <p:spPr>
            <a:xfrm>
              <a:off x="1822437" y="1988840"/>
              <a:ext cx="1602417" cy="769441"/>
            </a:xfrm>
            <a:prstGeom prst="rect">
              <a:avLst/>
            </a:prstGeom>
            <a:noFill/>
          </p:spPr>
          <p:txBody>
            <a:bodyPr wrap="square" rtlCol="0">
              <a:spAutoFit/>
            </a:bodyPr>
            <a:lstStyle/>
            <a:p>
              <a:r>
                <a:rPr lang="it-IT" sz="4400" b="1" dirty="0">
                  <a:solidFill>
                    <a:srgbClr val="008080"/>
                  </a:solidFill>
                  <a:latin typeface="Abadi Extra Light" panose="020B0204020104020204" pitchFamily="34" charset="0"/>
                  <a:cs typeface="Arial" panose="020B0604020202020204" pitchFamily="34" charset="0"/>
                </a:rPr>
                <a:t>2.8</a:t>
              </a:r>
              <a:r>
                <a:rPr lang="it-IT" sz="2800" b="1" dirty="0">
                  <a:solidFill>
                    <a:srgbClr val="008080"/>
                  </a:solidFill>
                  <a:latin typeface="Abadi Extra Light" panose="020B0204020104020204" pitchFamily="34" charset="0"/>
                  <a:cs typeface="Arial" panose="020B0604020202020204" pitchFamily="34" charset="0"/>
                </a:rPr>
                <a:t>% RES </a:t>
              </a:r>
              <a:r>
                <a:rPr lang="it-IT" sz="2800" b="1" dirty="0" err="1">
                  <a:solidFill>
                    <a:srgbClr val="008080"/>
                  </a:solidFill>
                  <a:latin typeface="Abadi Extra Light" panose="020B0204020104020204" pitchFamily="34" charset="0"/>
                  <a:cs typeface="Arial" panose="020B0604020202020204" pitchFamily="34" charset="0"/>
                </a:rPr>
                <a:t>increase</a:t>
              </a:r>
              <a:r>
                <a:rPr lang="it-IT" sz="2800" b="1" dirty="0">
                  <a:solidFill>
                    <a:srgbClr val="008080"/>
                  </a:solidFill>
                  <a:latin typeface="Abadi Extra Light" panose="020B0204020104020204" pitchFamily="34" charset="0"/>
                  <a:cs typeface="Arial" panose="020B0604020202020204" pitchFamily="34" charset="0"/>
                </a:rPr>
                <a:t> per </a:t>
              </a:r>
              <a:r>
                <a:rPr lang="it-IT" sz="2800" b="1" dirty="0" err="1">
                  <a:solidFill>
                    <a:srgbClr val="008080"/>
                  </a:solidFill>
                  <a:latin typeface="Abadi Extra Light" panose="020B0204020104020204" pitchFamily="34" charset="0"/>
                  <a:cs typeface="Arial" panose="020B0604020202020204" pitchFamily="34" charset="0"/>
                </a:rPr>
                <a:t>year</a:t>
              </a:r>
              <a:endParaRPr lang="it-IT" sz="4400" b="1" dirty="0">
                <a:solidFill>
                  <a:srgbClr val="008080"/>
                </a:solidFill>
                <a:latin typeface="Abadi Extra Light" panose="020B0204020104020204" pitchFamily="34" charset="0"/>
                <a:cs typeface="Arial" panose="020B0604020202020204" pitchFamily="34" charset="0"/>
              </a:endParaRPr>
            </a:p>
          </p:txBody>
        </p:sp>
        <p:sp>
          <p:nvSpPr>
            <p:cNvPr id="29" name="Rettangolo 28">
              <a:extLst>
                <a:ext uri="{FF2B5EF4-FFF2-40B4-BE49-F238E27FC236}">
                  <a16:creationId xmlns:a16="http://schemas.microsoft.com/office/drawing/2014/main" id="{35902E50-BBC3-4635-98CE-00302424C8F4}"/>
                </a:ext>
              </a:extLst>
            </p:cNvPr>
            <p:cNvSpPr/>
            <p:nvPr/>
          </p:nvSpPr>
          <p:spPr>
            <a:xfrm>
              <a:off x="1854727" y="2534488"/>
              <a:ext cx="1526380" cy="369332"/>
            </a:xfrm>
            <a:prstGeom prst="rect">
              <a:avLst/>
            </a:prstGeom>
          </p:spPr>
          <p:txBody>
            <a:bodyPr wrap="square">
              <a:spAutoFit/>
            </a:bodyPr>
            <a:lstStyle/>
            <a:p>
              <a:r>
                <a:rPr lang="it-IT" dirty="0">
                  <a:solidFill>
                    <a:srgbClr val="008080"/>
                  </a:solidFill>
                </a:rPr>
                <a:t>RES </a:t>
              </a:r>
              <a:r>
                <a:rPr lang="it-IT" dirty="0" err="1">
                  <a:solidFill>
                    <a:srgbClr val="008080"/>
                  </a:solidFill>
                </a:rPr>
                <a:t>will</a:t>
              </a:r>
              <a:r>
                <a:rPr lang="it-IT" dirty="0">
                  <a:solidFill>
                    <a:srgbClr val="008080"/>
                  </a:solidFill>
                </a:rPr>
                <a:t> </a:t>
              </a:r>
              <a:r>
                <a:rPr lang="it-IT" dirty="0" err="1">
                  <a:solidFill>
                    <a:srgbClr val="008080"/>
                  </a:solidFill>
                </a:rPr>
                <a:t>provide</a:t>
              </a:r>
              <a:r>
                <a:rPr lang="it-IT" dirty="0">
                  <a:solidFill>
                    <a:srgbClr val="008080"/>
                  </a:solidFill>
                </a:rPr>
                <a:t> 31% of </a:t>
              </a:r>
              <a:r>
                <a:rPr lang="it-IT" dirty="0" err="1">
                  <a:solidFill>
                    <a:srgbClr val="008080"/>
                  </a:solidFill>
                </a:rPr>
                <a:t>electricity</a:t>
              </a:r>
              <a:r>
                <a:rPr lang="it-IT" dirty="0">
                  <a:solidFill>
                    <a:srgbClr val="008080"/>
                  </a:solidFill>
                </a:rPr>
                <a:t> generation by 2040</a:t>
              </a:r>
            </a:p>
          </p:txBody>
        </p:sp>
      </p:grpSp>
      <p:sp>
        <p:nvSpPr>
          <p:cNvPr id="30" name="Simbolo &quot;Non consentito&quot; 29">
            <a:extLst>
              <a:ext uri="{FF2B5EF4-FFF2-40B4-BE49-F238E27FC236}">
                <a16:creationId xmlns:a16="http://schemas.microsoft.com/office/drawing/2014/main" id="{FF1B7F67-05D5-4A56-8698-773F1E23B0EB}"/>
              </a:ext>
            </a:extLst>
          </p:cNvPr>
          <p:cNvSpPr/>
          <p:nvPr/>
        </p:nvSpPr>
        <p:spPr>
          <a:xfrm rot="5400000">
            <a:off x="2879061" y="4844443"/>
            <a:ext cx="1129332" cy="1117945"/>
          </a:xfrm>
          <a:prstGeom prst="noSmoking">
            <a:avLst>
              <a:gd name="adj" fmla="val 7057"/>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057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24E7C-2A11-4694-A8F9-04B52055BA00}"/>
              </a:ext>
            </a:extLst>
          </p:cNvPr>
          <p:cNvSpPr>
            <a:spLocks noGrp="1"/>
          </p:cNvSpPr>
          <p:nvPr>
            <p:ph type="title"/>
          </p:nvPr>
        </p:nvSpPr>
        <p:spPr/>
        <p:txBody>
          <a:bodyPr/>
          <a:lstStyle/>
          <a:p>
            <a:r>
              <a:rPr lang="it-IT" dirty="0" err="1"/>
              <a:t>Facts</a:t>
            </a:r>
            <a:r>
              <a:rPr lang="it-IT" dirty="0"/>
              <a:t> and forecasts</a:t>
            </a:r>
          </a:p>
        </p:txBody>
      </p:sp>
      <p:sp>
        <p:nvSpPr>
          <p:cNvPr id="4" name="Segnaposto numero diapositiva 3">
            <a:extLst>
              <a:ext uri="{FF2B5EF4-FFF2-40B4-BE49-F238E27FC236}">
                <a16:creationId xmlns:a16="http://schemas.microsoft.com/office/drawing/2014/main" id="{4C101DA1-F05D-4940-B62D-E7A69939D99E}"/>
              </a:ext>
            </a:extLst>
          </p:cNvPr>
          <p:cNvSpPr>
            <a:spLocks noGrp="1"/>
          </p:cNvSpPr>
          <p:nvPr>
            <p:ph type="sldNum" sz="quarter" idx="4"/>
          </p:nvPr>
        </p:nvSpPr>
        <p:spPr/>
        <p:txBody>
          <a:bodyPr/>
          <a:lstStyle/>
          <a:p>
            <a:pPr algn="r"/>
            <a:fld id="{256D3EEF-DE4E-429D-8EC4-DDC531AFF587}" type="slidenum">
              <a:rPr lang="it-IT" smtClean="0"/>
              <a:pPr algn="r"/>
              <a:t>3</a:t>
            </a:fld>
            <a:endParaRPr lang="it-IT"/>
          </a:p>
        </p:txBody>
      </p:sp>
      <p:sp>
        <p:nvSpPr>
          <p:cNvPr id="5" name="Segnaposto piè di pagina 4">
            <a:extLst>
              <a:ext uri="{FF2B5EF4-FFF2-40B4-BE49-F238E27FC236}">
                <a16:creationId xmlns:a16="http://schemas.microsoft.com/office/drawing/2014/main" id="{91FE4111-F077-4C76-A7C8-13EB67B81953}"/>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grpSp>
        <p:nvGrpSpPr>
          <p:cNvPr id="27" name="Gruppo 26">
            <a:extLst>
              <a:ext uri="{FF2B5EF4-FFF2-40B4-BE49-F238E27FC236}">
                <a16:creationId xmlns:a16="http://schemas.microsoft.com/office/drawing/2014/main" id="{540CFF0F-0485-4273-AFA7-443429D40D0E}"/>
              </a:ext>
            </a:extLst>
          </p:cNvPr>
          <p:cNvGrpSpPr/>
          <p:nvPr/>
        </p:nvGrpSpPr>
        <p:grpSpPr>
          <a:xfrm>
            <a:off x="1847528" y="2439011"/>
            <a:ext cx="2271206" cy="914980"/>
            <a:chOff x="1153648" y="1988840"/>
            <a:chExt cx="2271206" cy="914980"/>
          </a:xfrm>
        </p:grpSpPr>
        <p:pic>
          <p:nvPicPr>
            <p:cNvPr id="11" name="Immagine 10">
              <a:extLst>
                <a:ext uri="{FF2B5EF4-FFF2-40B4-BE49-F238E27FC236}">
                  <a16:creationId xmlns:a16="http://schemas.microsoft.com/office/drawing/2014/main" id="{C1C7160D-3026-47E1-9797-E15734741DA2}"/>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sharpenSoften amount="50000"/>
                      </a14:imgEffect>
                    </a14:imgLayer>
                  </a14:imgProps>
                </a:ext>
              </a:extLst>
            </a:blip>
            <a:srcRect l="42679" t="49973" r="45073" b="26916"/>
            <a:stretch/>
          </p:blipFill>
          <p:spPr>
            <a:xfrm>
              <a:off x="1153648" y="2091583"/>
              <a:ext cx="668790" cy="709494"/>
            </a:xfrm>
            <a:prstGeom prst="rect">
              <a:avLst/>
            </a:prstGeom>
          </p:spPr>
        </p:pic>
        <p:grpSp>
          <p:nvGrpSpPr>
            <p:cNvPr id="24" name="Gruppo 23">
              <a:extLst>
                <a:ext uri="{FF2B5EF4-FFF2-40B4-BE49-F238E27FC236}">
                  <a16:creationId xmlns:a16="http://schemas.microsoft.com/office/drawing/2014/main" id="{C371A2FE-1385-4025-8F3B-EE84E2890D50}"/>
                </a:ext>
              </a:extLst>
            </p:cNvPr>
            <p:cNvGrpSpPr/>
            <p:nvPr/>
          </p:nvGrpSpPr>
          <p:grpSpPr>
            <a:xfrm>
              <a:off x="1822437" y="1988840"/>
              <a:ext cx="1602417" cy="914980"/>
              <a:chOff x="1822437" y="1988840"/>
              <a:chExt cx="1602417" cy="914980"/>
            </a:xfrm>
          </p:grpSpPr>
          <p:sp>
            <p:nvSpPr>
              <p:cNvPr id="12" name="CasellaDiTesto 11">
                <a:extLst>
                  <a:ext uri="{FF2B5EF4-FFF2-40B4-BE49-F238E27FC236}">
                    <a16:creationId xmlns:a16="http://schemas.microsoft.com/office/drawing/2014/main" id="{31C88039-C0DD-487C-BA75-AFD7316A37A1}"/>
                  </a:ext>
                </a:extLst>
              </p:cNvPr>
              <p:cNvSpPr txBox="1"/>
              <p:nvPr/>
            </p:nvSpPr>
            <p:spPr>
              <a:xfrm>
                <a:off x="1822437" y="1988840"/>
                <a:ext cx="1602417" cy="769441"/>
              </a:xfrm>
              <a:prstGeom prst="rect">
                <a:avLst/>
              </a:prstGeom>
              <a:noFill/>
            </p:spPr>
            <p:txBody>
              <a:bodyPr wrap="square" rtlCol="0">
                <a:spAutoFit/>
              </a:bodyPr>
              <a:lstStyle/>
              <a:p>
                <a:r>
                  <a:rPr lang="it-IT" sz="4400" b="1" dirty="0">
                    <a:solidFill>
                      <a:srgbClr val="0070C0"/>
                    </a:solidFill>
                    <a:latin typeface="Abadi Extra Light" panose="020B0204020104020204" pitchFamily="34" charset="0"/>
                    <a:cs typeface="Arial" panose="020B0604020202020204" pitchFamily="34" charset="0"/>
                  </a:rPr>
                  <a:t>7713</a:t>
                </a:r>
              </a:p>
            </p:txBody>
          </p:sp>
          <p:sp>
            <p:nvSpPr>
              <p:cNvPr id="13" name="Rettangolo 12">
                <a:extLst>
                  <a:ext uri="{FF2B5EF4-FFF2-40B4-BE49-F238E27FC236}">
                    <a16:creationId xmlns:a16="http://schemas.microsoft.com/office/drawing/2014/main" id="{560DD6B1-C131-4F98-A0CD-703F4E62DE77}"/>
                  </a:ext>
                </a:extLst>
              </p:cNvPr>
              <p:cNvSpPr/>
              <p:nvPr/>
            </p:nvSpPr>
            <p:spPr>
              <a:xfrm>
                <a:off x="1854727" y="2534488"/>
                <a:ext cx="1526380" cy="369332"/>
              </a:xfrm>
              <a:prstGeom prst="rect">
                <a:avLst/>
              </a:prstGeom>
            </p:spPr>
            <p:txBody>
              <a:bodyPr wrap="square">
                <a:spAutoFit/>
              </a:bodyPr>
              <a:lstStyle/>
              <a:p>
                <a:r>
                  <a:rPr lang="it-IT" dirty="0" err="1">
                    <a:solidFill>
                      <a:srgbClr val="0070C0"/>
                    </a:solidFill>
                  </a:rPr>
                  <a:t>million</a:t>
                </a:r>
                <a:r>
                  <a:rPr lang="it-IT" dirty="0">
                    <a:solidFill>
                      <a:srgbClr val="0070C0"/>
                    </a:solidFill>
                  </a:rPr>
                  <a:t> people</a:t>
                </a:r>
              </a:p>
            </p:txBody>
          </p:sp>
        </p:grpSp>
      </p:grpSp>
      <p:grpSp>
        <p:nvGrpSpPr>
          <p:cNvPr id="26" name="Gruppo 25">
            <a:extLst>
              <a:ext uri="{FF2B5EF4-FFF2-40B4-BE49-F238E27FC236}">
                <a16:creationId xmlns:a16="http://schemas.microsoft.com/office/drawing/2014/main" id="{D9CD4A3C-7D51-4994-9CC1-0324346E9521}"/>
              </a:ext>
            </a:extLst>
          </p:cNvPr>
          <p:cNvGrpSpPr/>
          <p:nvPr/>
        </p:nvGrpSpPr>
        <p:grpSpPr>
          <a:xfrm>
            <a:off x="1847528" y="3543825"/>
            <a:ext cx="3178639" cy="914980"/>
            <a:chOff x="1160239" y="3934166"/>
            <a:chExt cx="3178639" cy="914980"/>
          </a:xfrm>
        </p:grpSpPr>
        <p:pic>
          <p:nvPicPr>
            <p:cNvPr id="14" name="Immagine 13">
              <a:extLst>
                <a:ext uri="{FF2B5EF4-FFF2-40B4-BE49-F238E27FC236}">
                  <a16:creationId xmlns:a16="http://schemas.microsoft.com/office/drawing/2014/main" id="{2B60B519-0175-449F-A1F4-F5A1A10D7059}"/>
                </a:ext>
              </a:extLst>
            </p:cNvPr>
            <p:cNvPicPr>
              <a:picLocks noChangeAspect="1"/>
            </p:cNvPicPr>
            <p:nvPr/>
          </p:nvPicPr>
          <p:blipFill rotWithShape="1">
            <a:blip r:embed="rId4">
              <a:clrChange>
                <a:clrFrom>
                  <a:srgbClr val="FFFFFF"/>
                </a:clrFrom>
                <a:clrTo>
                  <a:srgbClr val="FFFFFF">
                    <a:alpha val="0"/>
                  </a:srgbClr>
                </a:clrTo>
              </a:clrChange>
            </a:blip>
            <a:srcRect l="1187" t="37961" r="78046" b="39907"/>
            <a:stretch/>
          </p:blipFill>
          <p:spPr>
            <a:xfrm>
              <a:off x="1160239" y="4000656"/>
              <a:ext cx="694488" cy="782001"/>
            </a:xfrm>
            <a:prstGeom prst="rect">
              <a:avLst/>
            </a:prstGeom>
          </p:spPr>
        </p:pic>
        <p:grpSp>
          <p:nvGrpSpPr>
            <p:cNvPr id="23" name="Gruppo 22">
              <a:extLst>
                <a:ext uri="{FF2B5EF4-FFF2-40B4-BE49-F238E27FC236}">
                  <a16:creationId xmlns:a16="http://schemas.microsoft.com/office/drawing/2014/main" id="{9E921E84-E715-4715-BE91-9A3342AB26F7}"/>
                </a:ext>
              </a:extLst>
            </p:cNvPr>
            <p:cNvGrpSpPr/>
            <p:nvPr/>
          </p:nvGrpSpPr>
          <p:grpSpPr>
            <a:xfrm>
              <a:off x="1790147" y="3934166"/>
              <a:ext cx="2548731" cy="914980"/>
              <a:chOff x="1790147" y="3934166"/>
              <a:chExt cx="2548731" cy="914980"/>
            </a:xfrm>
          </p:grpSpPr>
          <p:sp>
            <p:nvSpPr>
              <p:cNvPr id="18" name="CasellaDiTesto 17">
                <a:extLst>
                  <a:ext uri="{FF2B5EF4-FFF2-40B4-BE49-F238E27FC236}">
                    <a16:creationId xmlns:a16="http://schemas.microsoft.com/office/drawing/2014/main" id="{18F0ECB2-4D9E-4864-9FBF-EA9A3E7510E3}"/>
                  </a:ext>
                </a:extLst>
              </p:cNvPr>
              <p:cNvSpPr txBox="1"/>
              <p:nvPr/>
            </p:nvSpPr>
            <p:spPr>
              <a:xfrm>
                <a:off x="1790147" y="3934166"/>
                <a:ext cx="2548731" cy="769441"/>
              </a:xfrm>
              <a:prstGeom prst="rect">
                <a:avLst/>
              </a:prstGeom>
              <a:noFill/>
            </p:spPr>
            <p:txBody>
              <a:bodyPr wrap="square" rtlCol="0">
                <a:spAutoFit/>
              </a:bodyPr>
              <a:lstStyle/>
              <a:p>
                <a:r>
                  <a:rPr lang="it-IT" sz="4400" b="1" dirty="0">
                    <a:solidFill>
                      <a:srgbClr val="0070C0"/>
                    </a:solidFill>
                    <a:latin typeface="Abadi Extra Light" panose="020B0204020104020204" pitchFamily="34" charset="0"/>
                    <a:cs typeface="Arial" panose="020B0604020202020204" pitchFamily="34" charset="0"/>
                  </a:rPr>
                  <a:t>25 602</a:t>
                </a:r>
                <a:r>
                  <a:rPr lang="it-IT" sz="2800" b="1" dirty="0">
                    <a:solidFill>
                      <a:srgbClr val="0070C0"/>
                    </a:solidFill>
                    <a:latin typeface="Abadi Extra Light" panose="020B0204020104020204" pitchFamily="34" charset="0"/>
                    <a:cs typeface="Arial" panose="020B0604020202020204" pitchFamily="34" charset="0"/>
                  </a:rPr>
                  <a:t>TWh</a:t>
                </a:r>
                <a:endParaRPr lang="it-IT" sz="4400" b="1" dirty="0">
                  <a:solidFill>
                    <a:srgbClr val="0070C0"/>
                  </a:solidFill>
                  <a:latin typeface="Abadi Extra Light" panose="020B0204020104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A3B4BE3A-5142-4668-BC5A-E0CB12DEE0D4}"/>
                  </a:ext>
                </a:extLst>
              </p:cNvPr>
              <p:cNvSpPr/>
              <p:nvPr/>
            </p:nvSpPr>
            <p:spPr>
              <a:xfrm>
                <a:off x="1822438" y="4479814"/>
                <a:ext cx="2516440" cy="369332"/>
              </a:xfrm>
              <a:prstGeom prst="rect">
                <a:avLst/>
              </a:prstGeom>
            </p:spPr>
            <p:txBody>
              <a:bodyPr wrap="square">
                <a:spAutoFit/>
              </a:bodyPr>
              <a:lstStyle/>
              <a:p>
                <a:r>
                  <a:rPr lang="it-IT" dirty="0">
                    <a:solidFill>
                      <a:srgbClr val="0070C0"/>
                    </a:solidFill>
                  </a:rPr>
                  <a:t>of </a:t>
                </a:r>
                <a:r>
                  <a:rPr lang="it-IT" dirty="0" err="1">
                    <a:solidFill>
                      <a:srgbClr val="0070C0"/>
                    </a:solidFill>
                  </a:rPr>
                  <a:t>electricity</a:t>
                </a:r>
                <a:r>
                  <a:rPr lang="it-IT" dirty="0">
                    <a:solidFill>
                      <a:srgbClr val="0070C0"/>
                    </a:solidFill>
                  </a:rPr>
                  <a:t> </a:t>
                </a:r>
                <a:r>
                  <a:rPr lang="it-IT" dirty="0" err="1">
                    <a:solidFill>
                      <a:srgbClr val="0070C0"/>
                    </a:solidFill>
                  </a:rPr>
                  <a:t>produced</a:t>
                </a:r>
                <a:endParaRPr lang="it-IT" dirty="0">
                  <a:solidFill>
                    <a:srgbClr val="0070C0"/>
                  </a:solidFill>
                </a:endParaRPr>
              </a:p>
            </p:txBody>
          </p:sp>
        </p:grpSp>
      </p:grpSp>
      <p:grpSp>
        <p:nvGrpSpPr>
          <p:cNvPr id="25" name="Gruppo 24">
            <a:extLst>
              <a:ext uri="{FF2B5EF4-FFF2-40B4-BE49-F238E27FC236}">
                <a16:creationId xmlns:a16="http://schemas.microsoft.com/office/drawing/2014/main" id="{8D19647B-CCE7-4603-90DC-6BEA1BBA1AB7}"/>
              </a:ext>
            </a:extLst>
          </p:cNvPr>
          <p:cNvGrpSpPr/>
          <p:nvPr/>
        </p:nvGrpSpPr>
        <p:grpSpPr>
          <a:xfrm>
            <a:off x="1847528" y="4648640"/>
            <a:ext cx="3239780" cy="914980"/>
            <a:chOff x="1141053" y="4878868"/>
            <a:chExt cx="3239780" cy="914980"/>
          </a:xfrm>
        </p:grpSpPr>
        <p:pic>
          <p:nvPicPr>
            <p:cNvPr id="15" name="Immagine 14">
              <a:extLst>
                <a:ext uri="{FF2B5EF4-FFF2-40B4-BE49-F238E27FC236}">
                  <a16:creationId xmlns:a16="http://schemas.microsoft.com/office/drawing/2014/main" id="{AE6F360E-0F6F-4AEB-B172-BA46263E5D5C}"/>
                </a:ext>
              </a:extLst>
            </p:cNvPr>
            <p:cNvPicPr>
              <a:picLocks noChangeAspect="1"/>
            </p:cNvPicPr>
            <p:nvPr/>
          </p:nvPicPr>
          <p:blipFill rotWithShape="1">
            <a:blip r:embed="rId4">
              <a:clrChange>
                <a:clrFrom>
                  <a:srgbClr val="FFFFFF"/>
                </a:clrFrom>
                <a:clrTo>
                  <a:srgbClr val="FFFFFF">
                    <a:alpha val="0"/>
                  </a:srgbClr>
                </a:clrTo>
              </a:clrChange>
            </a:blip>
            <a:srcRect t="75416" r="76091" b="4833"/>
            <a:stretch/>
          </p:blipFill>
          <p:spPr>
            <a:xfrm>
              <a:off x="1141053" y="5018248"/>
              <a:ext cx="728956" cy="636221"/>
            </a:xfrm>
            <a:prstGeom prst="rect">
              <a:avLst/>
            </a:prstGeom>
          </p:spPr>
        </p:pic>
        <p:grpSp>
          <p:nvGrpSpPr>
            <p:cNvPr id="22" name="Gruppo 21">
              <a:extLst>
                <a:ext uri="{FF2B5EF4-FFF2-40B4-BE49-F238E27FC236}">
                  <a16:creationId xmlns:a16="http://schemas.microsoft.com/office/drawing/2014/main" id="{7DFA1095-D7BB-403D-A14F-6674E36E6F39}"/>
                </a:ext>
              </a:extLst>
            </p:cNvPr>
            <p:cNvGrpSpPr/>
            <p:nvPr/>
          </p:nvGrpSpPr>
          <p:grpSpPr>
            <a:xfrm>
              <a:off x="1832102" y="4878868"/>
              <a:ext cx="2548731" cy="914980"/>
              <a:chOff x="1832102" y="4878868"/>
              <a:chExt cx="2548731" cy="914980"/>
            </a:xfrm>
          </p:grpSpPr>
          <p:sp>
            <p:nvSpPr>
              <p:cNvPr id="20" name="CasellaDiTesto 19">
                <a:extLst>
                  <a:ext uri="{FF2B5EF4-FFF2-40B4-BE49-F238E27FC236}">
                    <a16:creationId xmlns:a16="http://schemas.microsoft.com/office/drawing/2014/main" id="{E21CBD77-6346-48DB-A97D-003E8B0EFDA4}"/>
                  </a:ext>
                </a:extLst>
              </p:cNvPr>
              <p:cNvSpPr txBox="1"/>
              <p:nvPr/>
            </p:nvSpPr>
            <p:spPr>
              <a:xfrm>
                <a:off x="1832102" y="4878868"/>
                <a:ext cx="2548731" cy="769441"/>
              </a:xfrm>
              <a:prstGeom prst="rect">
                <a:avLst/>
              </a:prstGeom>
              <a:noFill/>
            </p:spPr>
            <p:txBody>
              <a:bodyPr wrap="square" rtlCol="0">
                <a:spAutoFit/>
              </a:bodyPr>
              <a:lstStyle/>
              <a:p>
                <a:r>
                  <a:rPr lang="it-IT" sz="4400" b="1" dirty="0">
                    <a:solidFill>
                      <a:srgbClr val="0070C0"/>
                    </a:solidFill>
                    <a:latin typeface="Abadi Extra Light" panose="020B0204020104020204" pitchFamily="34" charset="0"/>
                    <a:cs typeface="Arial" panose="020B0604020202020204" pitchFamily="34" charset="0"/>
                  </a:rPr>
                  <a:t>10.4</a:t>
                </a:r>
                <a:r>
                  <a:rPr lang="it-IT" sz="2800" b="1" dirty="0">
                    <a:solidFill>
                      <a:srgbClr val="0070C0"/>
                    </a:solidFill>
                    <a:latin typeface="Abadi Extra Light" panose="020B0204020104020204" pitchFamily="34" charset="0"/>
                    <a:cs typeface="Arial" panose="020B0604020202020204" pitchFamily="34" charset="0"/>
                  </a:rPr>
                  <a:t>%</a:t>
                </a:r>
                <a:endParaRPr lang="it-IT" sz="4400" b="1" dirty="0">
                  <a:solidFill>
                    <a:srgbClr val="0070C0"/>
                  </a:solidFill>
                  <a:latin typeface="Abadi Extra Light" panose="020B0204020104020204" pitchFamily="34" charset="0"/>
                  <a:cs typeface="Arial" panose="020B0604020202020204" pitchFamily="34" charset="0"/>
                </a:endParaRPr>
              </a:p>
            </p:txBody>
          </p:sp>
          <p:sp>
            <p:nvSpPr>
              <p:cNvPr id="21" name="Rettangolo 20">
                <a:extLst>
                  <a:ext uri="{FF2B5EF4-FFF2-40B4-BE49-F238E27FC236}">
                    <a16:creationId xmlns:a16="http://schemas.microsoft.com/office/drawing/2014/main" id="{6E7E70F6-523E-4189-BF3B-6B75D8FB84B3}"/>
                  </a:ext>
                </a:extLst>
              </p:cNvPr>
              <p:cNvSpPr/>
              <p:nvPr/>
            </p:nvSpPr>
            <p:spPr>
              <a:xfrm>
                <a:off x="1864393" y="5424516"/>
                <a:ext cx="2516440" cy="369332"/>
              </a:xfrm>
              <a:prstGeom prst="rect">
                <a:avLst/>
              </a:prstGeom>
            </p:spPr>
            <p:txBody>
              <a:bodyPr wrap="square">
                <a:spAutoFit/>
              </a:bodyPr>
              <a:lstStyle/>
              <a:p>
                <a:r>
                  <a:rPr lang="it-IT" dirty="0">
                    <a:solidFill>
                      <a:srgbClr val="0070C0"/>
                    </a:solidFill>
                  </a:rPr>
                  <a:t>from </a:t>
                </a:r>
                <a:r>
                  <a:rPr lang="it-IT" dirty="0" err="1">
                    <a:solidFill>
                      <a:srgbClr val="0070C0"/>
                    </a:solidFill>
                  </a:rPr>
                  <a:t>nuclear</a:t>
                </a:r>
                <a:endParaRPr lang="it-IT" dirty="0">
                  <a:solidFill>
                    <a:srgbClr val="0070C0"/>
                  </a:solidFill>
                </a:endParaRPr>
              </a:p>
            </p:txBody>
          </p:sp>
        </p:grpSp>
      </p:grpSp>
      <p:sp>
        <p:nvSpPr>
          <p:cNvPr id="28" name="Rettangolo 27">
            <a:extLst>
              <a:ext uri="{FF2B5EF4-FFF2-40B4-BE49-F238E27FC236}">
                <a16:creationId xmlns:a16="http://schemas.microsoft.com/office/drawing/2014/main" id="{70C260A3-1210-4C9F-BA95-A815B930669B}"/>
              </a:ext>
            </a:extLst>
          </p:cNvPr>
          <p:cNvSpPr/>
          <p:nvPr/>
        </p:nvSpPr>
        <p:spPr>
          <a:xfrm>
            <a:off x="2626749" y="1502200"/>
            <a:ext cx="1092988" cy="523220"/>
          </a:xfrm>
          <a:prstGeom prst="rect">
            <a:avLst/>
          </a:prstGeom>
        </p:spPr>
        <p:txBody>
          <a:bodyPr wrap="square">
            <a:spAutoFit/>
          </a:bodyPr>
          <a:lstStyle/>
          <a:p>
            <a:r>
              <a:rPr lang="it-IT" sz="2800" dirty="0">
                <a:solidFill>
                  <a:srgbClr val="0070C0"/>
                </a:solidFill>
              </a:rPr>
              <a:t>World</a:t>
            </a:r>
          </a:p>
        </p:txBody>
      </p:sp>
      <p:pic>
        <p:nvPicPr>
          <p:cNvPr id="3" name="Immagine 2">
            <a:extLst>
              <a:ext uri="{FF2B5EF4-FFF2-40B4-BE49-F238E27FC236}">
                <a16:creationId xmlns:a16="http://schemas.microsoft.com/office/drawing/2014/main" id="{DD6FCD4D-FE73-4CC5-859E-A53A8D795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75920" y="1412776"/>
            <a:ext cx="6574250" cy="4763501"/>
          </a:xfrm>
          <a:prstGeom prst="rect">
            <a:avLst/>
          </a:prstGeom>
        </p:spPr>
      </p:pic>
      <p:pic>
        <p:nvPicPr>
          <p:cNvPr id="6" name="Immagine 5">
            <a:extLst>
              <a:ext uri="{FF2B5EF4-FFF2-40B4-BE49-F238E27FC236}">
                <a16:creationId xmlns:a16="http://schemas.microsoft.com/office/drawing/2014/main" id="{93F5DBE4-5F38-4264-ADCD-21A271278D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332173" y="1412776"/>
            <a:ext cx="6567917" cy="4691493"/>
          </a:xfrm>
          <a:prstGeom prst="rect">
            <a:avLst/>
          </a:prstGeom>
        </p:spPr>
      </p:pic>
    </p:spTree>
    <p:extLst>
      <p:ext uri="{BB962C8B-B14F-4D97-AF65-F5344CB8AC3E}">
        <p14:creationId xmlns:p14="http://schemas.microsoft.com/office/powerpoint/2010/main" val="23792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24E7C-2A11-4694-A8F9-04B52055BA00}"/>
              </a:ext>
            </a:extLst>
          </p:cNvPr>
          <p:cNvSpPr>
            <a:spLocks noGrp="1"/>
          </p:cNvSpPr>
          <p:nvPr>
            <p:ph type="title"/>
          </p:nvPr>
        </p:nvSpPr>
        <p:spPr/>
        <p:txBody>
          <a:bodyPr/>
          <a:lstStyle/>
          <a:p>
            <a:r>
              <a:rPr lang="it-IT" dirty="0" err="1"/>
              <a:t>Facts</a:t>
            </a:r>
            <a:r>
              <a:rPr lang="it-IT" dirty="0"/>
              <a:t> and forecasts</a:t>
            </a:r>
          </a:p>
        </p:txBody>
      </p:sp>
      <p:sp>
        <p:nvSpPr>
          <p:cNvPr id="4" name="Segnaposto numero diapositiva 3">
            <a:extLst>
              <a:ext uri="{FF2B5EF4-FFF2-40B4-BE49-F238E27FC236}">
                <a16:creationId xmlns:a16="http://schemas.microsoft.com/office/drawing/2014/main" id="{4C101DA1-F05D-4940-B62D-E7A69939D99E}"/>
              </a:ext>
            </a:extLst>
          </p:cNvPr>
          <p:cNvSpPr>
            <a:spLocks noGrp="1"/>
          </p:cNvSpPr>
          <p:nvPr>
            <p:ph type="sldNum" sz="quarter" idx="4"/>
          </p:nvPr>
        </p:nvSpPr>
        <p:spPr/>
        <p:txBody>
          <a:bodyPr/>
          <a:lstStyle/>
          <a:p>
            <a:pPr algn="r"/>
            <a:fld id="{256D3EEF-DE4E-429D-8EC4-DDC531AFF587}" type="slidenum">
              <a:rPr lang="it-IT" smtClean="0"/>
              <a:pPr algn="r"/>
              <a:t>4</a:t>
            </a:fld>
            <a:endParaRPr lang="it-IT"/>
          </a:p>
        </p:txBody>
      </p:sp>
      <p:sp>
        <p:nvSpPr>
          <p:cNvPr id="5" name="Segnaposto piè di pagina 4">
            <a:extLst>
              <a:ext uri="{FF2B5EF4-FFF2-40B4-BE49-F238E27FC236}">
                <a16:creationId xmlns:a16="http://schemas.microsoft.com/office/drawing/2014/main" id="{91FE4111-F077-4C76-A7C8-13EB67B81953}"/>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grpSp>
        <p:nvGrpSpPr>
          <p:cNvPr id="27" name="Gruppo 26">
            <a:extLst>
              <a:ext uri="{FF2B5EF4-FFF2-40B4-BE49-F238E27FC236}">
                <a16:creationId xmlns:a16="http://schemas.microsoft.com/office/drawing/2014/main" id="{540CFF0F-0485-4273-AFA7-443429D40D0E}"/>
              </a:ext>
            </a:extLst>
          </p:cNvPr>
          <p:cNvGrpSpPr/>
          <p:nvPr/>
        </p:nvGrpSpPr>
        <p:grpSpPr>
          <a:xfrm>
            <a:off x="1860030" y="2432374"/>
            <a:ext cx="2227459" cy="884202"/>
            <a:chOff x="1153648" y="1988840"/>
            <a:chExt cx="2227459" cy="884202"/>
          </a:xfrm>
        </p:grpSpPr>
        <p:pic>
          <p:nvPicPr>
            <p:cNvPr id="11" name="Immagine 10">
              <a:extLst>
                <a:ext uri="{FF2B5EF4-FFF2-40B4-BE49-F238E27FC236}">
                  <a16:creationId xmlns:a16="http://schemas.microsoft.com/office/drawing/2014/main" id="{C1C7160D-3026-47E1-9797-E15734741DA2}"/>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sharpenSoften amount="50000"/>
                      </a14:imgEffect>
                    </a14:imgLayer>
                  </a14:imgProps>
                </a:ext>
              </a:extLst>
            </a:blip>
            <a:srcRect l="42679" t="49973" r="45073" b="26916"/>
            <a:stretch/>
          </p:blipFill>
          <p:spPr>
            <a:xfrm>
              <a:off x="1153648" y="2091583"/>
              <a:ext cx="668790" cy="709494"/>
            </a:xfrm>
            <a:prstGeom prst="rect">
              <a:avLst/>
            </a:prstGeom>
          </p:spPr>
        </p:pic>
        <p:grpSp>
          <p:nvGrpSpPr>
            <p:cNvPr id="24" name="Gruppo 23">
              <a:extLst>
                <a:ext uri="{FF2B5EF4-FFF2-40B4-BE49-F238E27FC236}">
                  <a16:creationId xmlns:a16="http://schemas.microsoft.com/office/drawing/2014/main" id="{C371A2FE-1385-4025-8F3B-EE84E2890D50}"/>
                </a:ext>
              </a:extLst>
            </p:cNvPr>
            <p:cNvGrpSpPr/>
            <p:nvPr/>
          </p:nvGrpSpPr>
          <p:grpSpPr>
            <a:xfrm>
              <a:off x="1822438" y="1988840"/>
              <a:ext cx="1558669" cy="884202"/>
              <a:chOff x="1822438" y="1988840"/>
              <a:chExt cx="1558669" cy="884202"/>
            </a:xfrm>
          </p:grpSpPr>
          <p:sp>
            <p:nvSpPr>
              <p:cNvPr id="12" name="CasellaDiTesto 11">
                <a:extLst>
                  <a:ext uri="{FF2B5EF4-FFF2-40B4-BE49-F238E27FC236}">
                    <a16:creationId xmlns:a16="http://schemas.microsoft.com/office/drawing/2014/main" id="{31C88039-C0DD-487C-BA75-AFD7316A37A1}"/>
                  </a:ext>
                </a:extLst>
              </p:cNvPr>
              <p:cNvSpPr txBox="1"/>
              <p:nvPr/>
            </p:nvSpPr>
            <p:spPr>
              <a:xfrm>
                <a:off x="1822438" y="1988840"/>
                <a:ext cx="1177218" cy="707886"/>
              </a:xfrm>
              <a:prstGeom prst="rect">
                <a:avLst/>
              </a:prstGeom>
              <a:noFill/>
            </p:spPr>
            <p:txBody>
              <a:bodyPr wrap="square" rtlCol="0">
                <a:spAutoFit/>
              </a:bodyPr>
              <a:lstStyle/>
              <a:p>
                <a:r>
                  <a:rPr lang="it-IT" sz="4000" b="1" dirty="0">
                    <a:solidFill>
                      <a:srgbClr val="00B050"/>
                    </a:solidFill>
                    <a:latin typeface="Abadi Extra Light" panose="020B0204020104020204" pitchFamily="34" charset="0"/>
                    <a:cs typeface="Arial" panose="020B0604020202020204" pitchFamily="34" charset="0"/>
                  </a:rPr>
                  <a:t>454</a:t>
                </a:r>
              </a:p>
            </p:txBody>
          </p:sp>
          <p:sp>
            <p:nvSpPr>
              <p:cNvPr id="13" name="Rettangolo 12">
                <a:extLst>
                  <a:ext uri="{FF2B5EF4-FFF2-40B4-BE49-F238E27FC236}">
                    <a16:creationId xmlns:a16="http://schemas.microsoft.com/office/drawing/2014/main" id="{560DD6B1-C131-4F98-A0CD-703F4E62DE77}"/>
                  </a:ext>
                </a:extLst>
              </p:cNvPr>
              <p:cNvSpPr/>
              <p:nvPr/>
            </p:nvSpPr>
            <p:spPr>
              <a:xfrm>
                <a:off x="1854727" y="2534488"/>
                <a:ext cx="1526380" cy="338554"/>
              </a:xfrm>
              <a:prstGeom prst="rect">
                <a:avLst/>
              </a:prstGeom>
            </p:spPr>
            <p:txBody>
              <a:bodyPr wrap="square">
                <a:spAutoFit/>
              </a:bodyPr>
              <a:lstStyle/>
              <a:p>
                <a:r>
                  <a:rPr lang="it-IT" sz="1600" dirty="0" err="1">
                    <a:solidFill>
                      <a:srgbClr val="00B050"/>
                    </a:solidFill>
                  </a:rPr>
                  <a:t>million</a:t>
                </a:r>
                <a:r>
                  <a:rPr lang="it-IT" sz="1600" dirty="0">
                    <a:solidFill>
                      <a:srgbClr val="00B050"/>
                    </a:solidFill>
                  </a:rPr>
                  <a:t> people</a:t>
                </a:r>
              </a:p>
            </p:txBody>
          </p:sp>
        </p:grpSp>
      </p:grpSp>
      <p:grpSp>
        <p:nvGrpSpPr>
          <p:cNvPr id="26" name="Gruppo 25">
            <a:extLst>
              <a:ext uri="{FF2B5EF4-FFF2-40B4-BE49-F238E27FC236}">
                <a16:creationId xmlns:a16="http://schemas.microsoft.com/office/drawing/2014/main" id="{D9CD4A3C-7D51-4994-9CC1-0324346E9521}"/>
              </a:ext>
            </a:extLst>
          </p:cNvPr>
          <p:cNvGrpSpPr/>
          <p:nvPr/>
        </p:nvGrpSpPr>
        <p:grpSpPr>
          <a:xfrm>
            <a:off x="1860030" y="3537188"/>
            <a:ext cx="3178639" cy="884202"/>
            <a:chOff x="1160239" y="3934166"/>
            <a:chExt cx="3178639" cy="884202"/>
          </a:xfrm>
        </p:grpSpPr>
        <p:pic>
          <p:nvPicPr>
            <p:cNvPr id="14" name="Immagine 13">
              <a:extLst>
                <a:ext uri="{FF2B5EF4-FFF2-40B4-BE49-F238E27FC236}">
                  <a16:creationId xmlns:a16="http://schemas.microsoft.com/office/drawing/2014/main" id="{2B60B519-0175-449F-A1F4-F5A1A10D7059}"/>
                </a:ext>
              </a:extLst>
            </p:cNvPr>
            <p:cNvPicPr>
              <a:picLocks noChangeAspect="1"/>
            </p:cNvPicPr>
            <p:nvPr/>
          </p:nvPicPr>
          <p:blipFill rotWithShape="1">
            <a:blip r:embed="rId4">
              <a:clrChange>
                <a:clrFrom>
                  <a:srgbClr val="FFFFFF"/>
                </a:clrFrom>
                <a:clrTo>
                  <a:srgbClr val="FFFFFF">
                    <a:alpha val="0"/>
                  </a:srgbClr>
                </a:clrTo>
              </a:clrChange>
            </a:blip>
            <a:srcRect l="1187" t="37961" r="78046" b="39907"/>
            <a:stretch/>
          </p:blipFill>
          <p:spPr>
            <a:xfrm>
              <a:off x="1160239" y="4000656"/>
              <a:ext cx="694488" cy="782001"/>
            </a:xfrm>
            <a:prstGeom prst="rect">
              <a:avLst/>
            </a:prstGeom>
          </p:spPr>
        </p:pic>
        <p:grpSp>
          <p:nvGrpSpPr>
            <p:cNvPr id="23" name="Gruppo 22">
              <a:extLst>
                <a:ext uri="{FF2B5EF4-FFF2-40B4-BE49-F238E27FC236}">
                  <a16:creationId xmlns:a16="http://schemas.microsoft.com/office/drawing/2014/main" id="{9E921E84-E715-4715-BE91-9A3342AB26F7}"/>
                </a:ext>
              </a:extLst>
            </p:cNvPr>
            <p:cNvGrpSpPr/>
            <p:nvPr/>
          </p:nvGrpSpPr>
          <p:grpSpPr>
            <a:xfrm>
              <a:off x="1790147" y="3934166"/>
              <a:ext cx="2548731" cy="884202"/>
              <a:chOff x="1790147" y="3934166"/>
              <a:chExt cx="2548731" cy="884202"/>
            </a:xfrm>
          </p:grpSpPr>
          <p:sp>
            <p:nvSpPr>
              <p:cNvPr id="18" name="CasellaDiTesto 17">
                <a:extLst>
                  <a:ext uri="{FF2B5EF4-FFF2-40B4-BE49-F238E27FC236}">
                    <a16:creationId xmlns:a16="http://schemas.microsoft.com/office/drawing/2014/main" id="{18F0ECB2-4D9E-4864-9FBF-EA9A3E7510E3}"/>
                  </a:ext>
                </a:extLst>
              </p:cNvPr>
              <p:cNvSpPr txBox="1"/>
              <p:nvPr/>
            </p:nvSpPr>
            <p:spPr>
              <a:xfrm>
                <a:off x="1790147" y="3934166"/>
                <a:ext cx="2548731" cy="707886"/>
              </a:xfrm>
              <a:prstGeom prst="rect">
                <a:avLst/>
              </a:prstGeom>
              <a:noFill/>
            </p:spPr>
            <p:txBody>
              <a:bodyPr wrap="square" rtlCol="0">
                <a:spAutoFit/>
              </a:bodyPr>
              <a:lstStyle/>
              <a:p>
                <a:r>
                  <a:rPr lang="it-IT" sz="4000" b="1" dirty="0">
                    <a:solidFill>
                      <a:srgbClr val="00B050"/>
                    </a:solidFill>
                    <a:latin typeface="Abadi Extra Light" panose="020B0204020104020204" pitchFamily="34" charset="0"/>
                    <a:cs typeface="Arial" panose="020B0604020202020204" pitchFamily="34" charset="0"/>
                  </a:rPr>
                  <a:t>2 989 </a:t>
                </a:r>
                <a:r>
                  <a:rPr lang="it-IT" sz="2400" b="1" dirty="0">
                    <a:solidFill>
                      <a:srgbClr val="00B050"/>
                    </a:solidFill>
                    <a:latin typeface="Abadi Extra Light" panose="020B0204020104020204" pitchFamily="34" charset="0"/>
                    <a:cs typeface="Arial" panose="020B0604020202020204" pitchFamily="34" charset="0"/>
                  </a:rPr>
                  <a:t>TWh</a:t>
                </a:r>
                <a:endParaRPr lang="it-IT" sz="4000" b="1" dirty="0">
                  <a:solidFill>
                    <a:srgbClr val="00B050"/>
                  </a:solidFill>
                  <a:latin typeface="Abadi Extra Light" panose="020B0204020104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A3B4BE3A-5142-4668-BC5A-E0CB12DEE0D4}"/>
                  </a:ext>
                </a:extLst>
              </p:cNvPr>
              <p:cNvSpPr/>
              <p:nvPr/>
            </p:nvSpPr>
            <p:spPr>
              <a:xfrm>
                <a:off x="1822438" y="4479814"/>
                <a:ext cx="2516440" cy="338554"/>
              </a:xfrm>
              <a:prstGeom prst="rect">
                <a:avLst/>
              </a:prstGeom>
            </p:spPr>
            <p:txBody>
              <a:bodyPr wrap="square">
                <a:spAutoFit/>
              </a:bodyPr>
              <a:lstStyle/>
              <a:p>
                <a:r>
                  <a:rPr lang="it-IT" sz="1600" dirty="0">
                    <a:solidFill>
                      <a:srgbClr val="00B050"/>
                    </a:solidFill>
                  </a:rPr>
                  <a:t>of </a:t>
                </a:r>
                <a:r>
                  <a:rPr lang="it-IT" sz="1600" dirty="0" err="1">
                    <a:solidFill>
                      <a:srgbClr val="00B050"/>
                    </a:solidFill>
                  </a:rPr>
                  <a:t>electricity</a:t>
                </a:r>
                <a:r>
                  <a:rPr lang="it-IT" sz="1600" dirty="0">
                    <a:solidFill>
                      <a:srgbClr val="00B050"/>
                    </a:solidFill>
                  </a:rPr>
                  <a:t> </a:t>
                </a:r>
                <a:r>
                  <a:rPr lang="it-IT" sz="1600" dirty="0" err="1">
                    <a:solidFill>
                      <a:srgbClr val="00B050"/>
                    </a:solidFill>
                  </a:rPr>
                  <a:t>produced</a:t>
                </a:r>
                <a:endParaRPr lang="it-IT" sz="1600" dirty="0">
                  <a:solidFill>
                    <a:srgbClr val="00B050"/>
                  </a:solidFill>
                </a:endParaRPr>
              </a:p>
            </p:txBody>
          </p:sp>
        </p:grpSp>
      </p:grpSp>
      <p:grpSp>
        <p:nvGrpSpPr>
          <p:cNvPr id="25" name="Gruppo 24">
            <a:extLst>
              <a:ext uri="{FF2B5EF4-FFF2-40B4-BE49-F238E27FC236}">
                <a16:creationId xmlns:a16="http://schemas.microsoft.com/office/drawing/2014/main" id="{8D19647B-CCE7-4603-90DC-6BEA1BBA1AB7}"/>
              </a:ext>
            </a:extLst>
          </p:cNvPr>
          <p:cNvGrpSpPr/>
          <p:nvPr/>
        </p:nvGrpSpPr>
        <p:grpSpPr>
          <a:xfrm>
            <a:off x="1860030" y="4642003"/>
            <a:ext cx="3239780" cy="884202"/>
            <a:chOff x="1141053" y="4878868"/>
            <a:chExt cx="3239780" cy="884202"/>
          </a:xfrm>
        </p:grpSpPr>
        <p:pic>
          <p:nvPicPr>
            <p:cNvPr id="15" name="Immagine 14">
              <a:extLst>
                <a:ext uri="{FF2B5EF4-FFF2-40B4-BE49-F238E27FC236}">
                  <a16:creationId xmlns:a16="http://schemas.microsoft.com/office/drawing/2014/main" id="{AE6F360E-0F6F-4AEB-B172-BA46263E5D5C}"/>
                </a:ext>
              </a:extLst>
            </p:cNvPr>
            <p:cNvPicPr>
              <a:picLocks noChangeAspect="1"/>
            </p:cNvPicPr>
            <p:nvPr/>
          </p:nvPicPr>
          <p:blipFill rotWithShape="1">
            <a:blip r:embed="rId4">
              <a:clrChange>
                <a:clrFrom>
                  <a:srgbClr val="FFFFFF"/>
                </a:clrFrom>
                <a:clrTo>
                  <a:srgbClr val="FFFFFF">
                    <a:alpha val="0"/>
                  </a:srgbClr>
                </a:clrTo>
              </a:clrChange>
            </a:blip>
            <a:srcRect t="75416" r="76091" b="4833"/>
            <a:stretch/>
          </p:blipFill>
          <p:spPr>
            <a:xfrm>
              <a:off x="1141053" y="5018248"/>
              <a:ext cx="728956" cy="636221"/>
            </a:xfrm>
            <a:prstGeom prst="rect">
              <a:avLst/>
            </a:prstGeom>
          </p:spPr>
        </p:pic>
        <p:grpSp>
          <p:nvGrpSpPr>
            <p:cNvPr id="22" name="Gruppo 21">
              <a:extLst>
                <a:ext uri="{FF2B5EF4-FFF2-40B4-BE49-F238E27FC236}">
                  <a16:creationId xmlns:a16="http://schemas.microsoft.com/office/drawing/2014/main" id="{7DFA1095-D7BB-403D-A14F-6674E36E6F39}"/>
                </a:ext>
              </a:extLst>
            </p:cNvPr>
            <p:cNvGrpSpPr/>
            <p:nvPr/>
          </p:nvGrpSpPr>
          <p:grpSpPr>
            <a:xfrm>
              <a:off x="1832102" y="4878868"/>
              <a:ext cx="2548731" cy="884202"/>
              <a:chOff x="1832102" y="4878868"/>
              <a:chExt cx="2548731" cy="884202"/>
            </a:xfrm>
          </p:grpSpPr>
          <p:sp>
            <p:nvSpPr>
              <p:cNvPr id="20" name="CasellaDiTesto 19">
                <a:extLst>
                  <a:ext uri="{FF2B5EF4-FFF2-40B4-BE49-F238E27FC236}">
                    <a16:creationId xmlns:a16="http://schemas.microsoft.com/office/drawing/2014/main" id="{E21CBD77-6346-48DB-A97D-003E8B0EFDA4}"/>
                  </a:ext>
                </a:extLst>
              </p:cNvPr>
              <p:cNvSpPr txBox="1"/>
              <p:nvPr/>
            </p:nvSpPr>
            <p:spPr>
              <a:xfrm>
                <a:off x="1832102" y="4878868"/>
                <a:ext cx="2548731" cy="707886"/>
              </a:xfrm>
              <a:prstGeom prst="rect">
                <a:avLst/>
              </a:prstGeom>
              <a:noFill/>
            </p:spPr>
            <p:txBody>
              <a:bodyPr wrap="square" rtlCol="0">
                <a:spAutoFit/>
              </a:bodyPr>
              <a:lstStyle/>
              <a:p>
                <a:r>
                  <a:rPr lang="it-IT" sz="4000" b="1" dirty="0">
                    <a:solidFill>
                      <a:srgbClr val="00B050"/>
                    </a:solidFill>
                    <a:latin typeface="Abadi Extra Light" panose="020B0204020104020204" pitchFamily="34" charset="0"/>
                    <a:cs typeface="Arial" panose="020B0604020202020204" pitchFamily="34" charset="0"/>
                  </a:rPr>
                  <a:t>24.2</a:t>
                </a:r>
                <a:r>
                  <a:rPr lang="it-IT" sz="2400" b="1" dirty="0">
                    <a:solidFill>
                      <a:srgbClr val="00B050"/>
                    </a:solidFill>
                    <a:latin typeface="Abadi Extra Light" panose="020B0204020104020204" pitchFamily="34" charset="0"/>
                    <a:cs typeface="Arial" panose="020B0604020202020204" pitchFamily="34" charset="0"/>
                  </a:rPr>
                  <a:t>%</a:t>
                </a:r>
                <a:endParaRPr lang="it-IT" sz="4000" b="1" dirty="0">
                  <a:solidFill>
                    <a:srgbClr val="00B050"/>
                  </a:solidFill>
                  <a:latin typeface="Abadi Extra Light" panose="020B0204020104020204" pitchFamily="34" charset="0"/>
                  <a:cs typeface="Arial" panose="020B0604020202020204" pitchFamily="34" charset="0"/>
                </a:endParaRPr>
              </a:p>
            </p:txBody>
          </p:sp>
          <p:sp>
            <p:nvSpPr>
              <p:cNvPr id="21" name="Rettangolo 20">
                <a:extLst>
                  <a:ext uri="{FF2B5EF4-FFF2-40B4-BE49-F238E27FC236}">
                    <a16:creationId xmlns:a16="http://schemas.microsoft.com/office/drawing/2014/main" id="{6E7E70F6-523E-4189-BF3B-6B75D8FB84B3}"/>
                  </a:ext>
                </a:extLst>
              </p:cNvPr>
              <p:cNvSpPr/>
              <p:nvPr/>
            </p:nvSpPr>
            <p:spPr>
              <a:xfrm>
                <a:off x="1864393" y="5424516"/>
                <a:ext cx="2516440" cy="338554"/>
              </a:xfrm>
              <a:prstGeom prst="rect">
                <a:avLst/>
              </a:prstGeom>
            </p:spPr>
            <p:txBody>
              <a:bodyPr wrap="square">
                <a:spAutoFit/>
              </a:bodyPr>
              <a:lstStyle/>
              <a:p>
                <a:r>
                  <a:rPr lang="it-IT" sz="1600" dirty="0">
                    <a:solidFill>
                      <a:srgbClr val="00B050"/>
                    </a:solidFill>
                  </a:rPr>
                  <a:t>from </a:t>
                </a:r>
                <a:r>
                  <a:rPr lang="it-IT" sz="1600" dirty="0" err="1">
                    <a:solidFill>
                      <a:srgbClr val="00B050"/>
                    </a:solidFill>
                  </a:rPr>
                  <a:t>nuclear</a:t>
                </a:r>
                <a:endParaRPr lang="it-IT" sz="1600" dirty="0">
                  <a:solidFill>
                    <a:srgbClr val="00B050"/>
                  </a:solidFill>
                </a:endParaRPr>
              </a:p>
            </p:txBody>
          </p:sp>
        </p:grpSp>
      </p:grpSp>
      <p:sp>
        <p:nvSpPr>
          <p:cNvPr id="28" name="Rettangolo 27">
            <a:extLst>
              <a:ext uri="{FF2B5EF4-FFF2-40B4-BE49-F238E27FC236}">
                <a16:creationId xmlns:a16="http://schemas.microsoft.com/office/drawing/2014/main" id="{70C260A3-1210-4C9F-BA95-A815B930669B}"/>
              </a:ext>
            </a:extLst>
          </p:cNvPr>
          <p:cNvSpPr/>
          <p:nvPr/>
        </p:nvSpPr>
        <p:spPr>
          <a:xfrm>
            <a:off x="1351557" y="1257654"/>
            <a:ext cx="3748253" cy="954107"/>
          </a:xfrm>
          <a:prstGeom prst="rect">
            <a:avLst/>
          </a:prstGeom>
        </p:spPr>
        <p:txBody>
          <a:bodyPr wrap="square">
            <a:spAutoFit/>
          </a:bodyPr>
          <a:lstStyle/>
          <a:p>
            <a:pPr algn="ctr"/>
            <a:r>
              <a:rPr lang="it-IT" sz="2800" dirty="0">
                <a:solidFill>
                  <a:srgbClr val="00B050"/>
                </a:solidFill>
              </a:rPr>
              <a:t>Northern, Western and </a:t>
            </a:r>
          </a:p>
          <a:p>
            <a:pPr algn="ctr"/>
            <a:r>
              <a:rPr lang="it-IT" sz="2800" dirty="0">
                <a:solidFill>
                  <a:srgbClr val="00B050"/>
                </a:solidFill>
              </a:rPr>
              <a:t>Southern Europe</a:t>
            </a:r>
          </a:p>
        </p:txBody>
      </p:sp>
      <p:pic>
        <p:nvPicPr>
          <p:cNvPr id="30" name="Immagine 29">
            <a:extLst>
              <a:ext uri="{FF2B5EF4-FFF2-40B4-BE49-F238E27FC236}">
                <a16:creationId xmlns:a16="http://schemas.microsoft.com/office/drawing/2014/main" id="{23B86A43-BEA6-4B21-BCF1-3CCFEBE285D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75920" y="1484784"/>
            <a:ext cx="6552728" cy="4668819"/>
          </a:xfrm>
          <a:prstGeom prst="rect">
            <a:avLst/>
          </a:prstGeom>
        </p:spPr>
      </p:pic>
      <p:pic>
        <p:nvPicPr>
          <p:cNvPr id="31" name="Immagine 30">
            <a:extLst>
              <a:ext uri="{FF2B5EF4-FFF2-40B4-BE49-F238E27FC236}">
                <a16:creationId xmlns:a16="http://schemas.microsoft.com/office/drawing/2014/main" id="{BF49705E-D8AB-4F66-9878-77EDCE062D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332172" y="1424477"/>
            <a:ext cx="6596476" cy="4668819"/>
          </a:xfrm>
          <a:prstGeom prst="rect">
            <a:avLst/>
          </a:prstGeom>
        </p:spPr>
      </p:pic>
    </p:spTree>
    <p:extLst>
      <p:ext uri="{BB962C8B-B14F-4D97-AF65-F5344CB8AC3E}">
        <p14:creationId xmlns:p14="http://schemas.microsoft.com/office/powerpoint/2010/main" val="30689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0E48040-5500-4E00-B0EC-B7BB687BFD74}"/>
              </a:ext>
            </a:extLst>
          </p:cNvPr>
          <p:cNvSpPr>
            <a:spLocks noGrp="1"/>
          </p:cNvSpPr>
          <p:nvPr>
            <p:ph type="title"/>
          </p:nvPr>
        </p:nvSpPr>
        <p:spPr/>
        <p:txBody>
          <a:bodyPr/>
          <a:lstStyle/>
          <a:p>
            <a:r>
              <a:rPr lang="it-IT" dirty="0"/>
              <a:t>The «</a:t>
            </a:r>
            <a:r>
              <a:rPr lang="it-IT" dirty="0" err="1"/>
              <a:t>ideal</a:t>
            </a:r>
            <a:r>
              <a:rPr lang="it-IT" dirty="0"/>
              <a:t>» </a:t>
            </a:r>
            <a:r>
              <a:rPr lang="it-IT" dirty="0" err="1"/>
              <a:t>Nuclear</a:t>
            </a:r>
            <a:r>
              <a:rPr lang="it-IT" dirty="0"/>
              <a:t> Power </a:t>
            </a:r>
            <a:r>
              <a:rPr lang="it-IT" dirty="0" err="1"/>
              <a:t>Plant</a:t>
            </a:r>
            <a:endParaRPr lang="it-IT" dirty="0"/>
          </a:p>
        </p:txBody>
      </p:sp>
      <p:sp>
        <p:nvSpPr>
          <p:cNvPr id="5" name="Segnaposto numero diapositiva 4">
            <a:extLst>
              <a:ext uri="{FF2B5EF4-FFF2-40B4-BE49-F238E27FC236}">
                <a16:creationId xmlns:a16="http://schemas.microsoft.com/office/drawing/2014/main" id="{A67FC97C-6D79-4F13-9EB0-97B8F67151AB}"/>
              </a:ext>
            </a:extLst>
          </p:cNvPr>
          <p:cNvSpPr>
            <a:spLocks noGrp="1"/>
          </p:cNvSpPr>
          <p:nvPr>
            <p:ph type="sldNum" sz="quarter" idx="4"/>
          </p:nvPr>
        </p:nvSpPr>
        <p:spPr/>
        <p:txBody>
          <a:bodyPr/>
          <a:lstStyle/>
          <a:p>
            <a:pPr algn="r"/>
            <a:fld id="{256D3EEF-DE4E-429D-8EC4-DDC531AFF587}" type="slidenum">
              <a:rPr lang="it-IT" smtClean="0"/>
              <a:pPr algn="r"/>
              <a:t>5</a:t>
            </a:fld>
            <a:endParaRPr lang="it-IT"/>
          </a:p>
        </p:txBody>
      </p:sp>
      <p:sp>
        <p:nvSpPr>
          <p:cNvPr id="6" name="Segnaposto piè di pagina 5">
            <a:extLst>
              <a:ext uri="{FF2B5EF4-FFF2-40B4-BE49-F238E27FC236}">
                <a16:creationId xmlns:a16="http://schemas.microsoft.com/office/drawing/2014/main" id="{C987E8DD-8B9B-4502-AFA5-323547CC56B2}"/>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grpSp>
        <p:nvGrpSpPr>
          <p:cNvPr id="9" name="Gruppo 8">
            <a:extLst>
              <a:ext uri="{FF2B5EF4-FFF2-40B4-BE49-F238E27FC236}">
                <a16:creationId xmlns:a16="http://schemas.microsoft.com/office/drawing/2014/main" id="{D9DADEFB-687D-4F90-9A9C-EED0CAA9C166}"/>
              </a:ext>
            </a:extLst>
          </p:cNvPr>
          <p:cNvGrpSpPr/>
          <p:nvPr/>
        </p:nvGrpSpPr>
        <p:grpSpPr>
          <a:xfrm>
            <a:off x="2477524" y="1493289"/>
            <a:ext cx="7920881" cy="4737720"/>
            <a:chOff x="1083835" y="1240178"/>
            <a:chExt cx="6900002" cy="3942184"/>
          </a:xfrm>
        </p:grpSpPr>
        <p:grpSp>
          <p:nvGrpSpPr>
            <p:cNvPr id="10" name="Graphic 2" descr="Fingerprint">
              <a:extLst>
                <a:ext uri="{FF2B5EF4-FFF2-40B4-BE49-F238E27FC236}">
                  <a16:creationId xmlns:a16="http://schemas.microsoft.com/office/drawing/2014/main" id="{FAC1AD11-7147-4B68-9DB7-D906BC74CEB6}"/>
                </a:ext>
              </a:extLst>
            </p:cNvPr>
            <p:cNvGrpSpPr/>
            <p:nvPr/>
          </p:nvGrpSpPr>
          <p:grpSpPr>
            <a:xfrm>
              <a:off x="1083835" y="1240178"/>
              <a:ext cx="3942184" cy="3942184"/>
              <a:chOff x="5638800" y="2971800"/>
              <a:chExt cx="914400" cy="914400"/>
            </a:xfrm>
            <a:solidFill>
              <a:sysClr val="windowText" lastClr="000000">
                <a:lumMod val="65000"/>
                <a:lumOff val="35000"/>
              </a:sysClr>
            </a:solidFill>
          </p:grpSpPr>
          <p:sp>
            <p:nvSpPr>
              <p:cNvPr id="41" name="Freeform: Shape 33">
                <a:extLst>
                  <a:ext uri="{FF2B5EF4-FFF2-40B4-BE49-F238E27FC236}">
                    <a16:creationId xmlns:a16="http://schemas.microsoft.com/office/drawing/2014/main" id="{81346A80-E6F0-48ED-BFCA-6C4F595D899D}"/>
                  </a:ext>
                </a:extLst>
              </p:cNvPr>
              <p:cNvSpPr/>
              <p:nvPr/>
            </p:nvSpPr>
            <p:spPr>
              <a:xfrm>
                <a:off x="6105492" y="3438482"/>
                <a:ext cx="161925" cy="295275"/>
              </a:xfrm>
              <a:custGeom>
                <a:avLst/>
                <a:gdLst>
                  <a:gd name="connsiteX0" fmla="*/ 152433 w 161925"/>
                  <a:gd name="connsiteY0" fmla="*/ 298366 h 295275"/>
                  <a:gd name="connsiteX1" fmla="*/ 139098 w 161925"/>
                  <a:gd name="connsiteY1" fmla="*/ 292937 h 295275"/>
                  <a:gd name="connsiteX2" fmla="*/ 40705 w 161925"/>
                  <a:gd name="connsiteY2" fmla="*/ 171493 h 295275"/>
                  <a:gd name="connsiteX3" fmla="*/ 33 w 161925"/>
                  <a:gd name="connsiteY3" fmla="*/ 17855 h 295275"/>
                  <a:gd name="connsiteX4" fmla="*/ 20242 w 161925"/>
                  <a:gd name="connsiteY4" fmla="*/ 38 h 295275"/>
                  <a:gd name="connsiteX5" fmla="*/ 20322 w 161925"/>
                  <a:gd name="connsiteY5" fmla="*/ 43 h 295275"/>
                  <a:gd name="connsiteX6" fmla="*/ 38138 w 161925"/>
                  <a:gd name="connsiteY6" fmla="*/ 20251 h 295275"/>
                  <a:gd name="connsiteX7" fmla="*/ 38133 w 161925"/>
                  <a:gd name="connsiteY7" fmla="*/ 20331 h 295275"/>
                  <a:gd name="connsiteX8" fmla="*/ 73662 w 161925"/>
                  <a:gd name="connsiteY8" fmla="*/ 152443 h 295275"/>
                  <a:gd name="connsiteX9" fmla="*/ 165483 w 161925"/>
                  <a:gd name="connsiteY9" fmla="*/ 265695 h 295275"/>
                  <a:gd name="connsiteX10" fmla="*/ 165788 w 161925"/>
                  <a:gd name="connsiteY10" fmla="*/ 292634 h 295275"/>
                  <a:gd name="connsiteX11" fmla="*/ 152433 w 161925"/>
                  <a:gd name="connsiteY11" fmla="*/ 29836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295275">
                    <a:moveTo>
                      <a:pt x="152433" y="298366"/>
                    </a:moveTo>
                    <a:cubicBezTo>
                      <a:pt x="147449" y="298371"/>
                      <a:pt x="142662" y="296421"/>
                      <a:pt x="139098" y="292937"/>
                    </a:cubicBezTo>
                    <a:cubicBezTo>
                      <a:pt x="101199" y="256869"/>
                      <a:pt x="68128" y="216049"/>
                      <a:pt x="40705" y="171493"/>
                    </a:cubicBezTo>
                    <a:cubicBezTo>
                      <a:pt x="13293" y="124988"/>
                      <a:pt x="-779" y="71831"/>
                      <a:pt x="33" y="17855"/>
                    </a:cubicBezTo>
                    <a:cubicBezTo>
                      <a:pt x="693" y="7354"/>
                      <a:pt x="9741" y="-623"/>
                      <a:pt x="20242" y="38"/>
                    </a:cubicBezTo>
                    <a:cubicBezTo>
                      <a:pt x="20268" y="39"/>
                      <a:pt x="20295" y="41"/>
                      <a:pt x="20322" y="43"/>
                    </a:cubicBezTo>
                    <a:cubicBezTo>
                      <a:pt x="30822" y="703"/>
                      <a:pt x="38799" y="9751"/>
                      <a:pt x="38138" y="20251"/>
                    </a:cubicBezTo>
                    <a:cubicBezTo>
                      <a:pt x="38137" y="20278"/>
                      <a:pt x="38135" y="20305"/>
                      <a:pt x="38133" y="20331"/>
                    </a:cubicBezTo>
                    <a:cubicBezTo>
                      <a:pt x="37953" y="66752"/>
                      <a:pt x="50221" y="112373"/>
                      <a:pt x="73662" y="152443"/>
                    </a:cubicBezTo>
                    <a:cubicBezTo>
                      <a:pt x="99255" y="193997"/>
                      <a:pt x="130118" y="232063"/>
                      <a:pt x="165483" y="265695"/>
                    </a:cubicBezTo>
                    <a:cubicBezTo>
                      <a:pt x="173006" y="273050"/>
                      <a:pt x="173144" y="285111"/>
                      <a:pt x="165788" y="292634"/>
                    </a:cubicBezTo>
                    <a:cubicBezTo>
                      <a:pt x="162269" y="296234"/>
                      <a:pt x="157467" y="298296"/>
                      <a:pt x="152433" y="29836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2" name="Freeform: Shape 34">
                <a:extLst>
                  <a:ext uri="{FF2B5EF4-FFF2-40B4-BE49-F238E27FC236}">
                    <a16:creationId xmlns:a16="http://schemas.microsoft.com/office/drawing/2014/main" id="{72836389-4914-459F-9072-A655DEC06332}"/>
                  </a:ext>
                </a:extLst>
              </p:cNvPr>
              <p:cNvSpPr/>
              <p:nvPr/>
            </p:nvSpPr>
            <p:spPr>
              <a:xfrm>
                <a:off x="6038733" y="3371644"/>
                <a:ext cx="276225" cy="409575"/>
              </a:xfrm>
              <a:custGeom>
                <a:avLst/>
                <a:gdLst>
                  <a:gd name="connsiteX0" fmla="*/ 170139 w 276225"/>
                  <a:gd name="connsiteY0" fmla="*/ 410829 h 409575"/>
                  <a:gd name="connsiteX1" fmla="*/ 156708 w 276225"/>
                  <a:gd name="connsiteY1" fmla="*/ 405304 h 409575"/>
                  <a:gd name="connsiteX2" fmla="*/ 49743 w 276225"/>
                  <a:gd name="connsiteY2" fmla="*/ 271954 h 409575"/>
                  <a:gd name="connsiteX3" fmla="*/ 117 w 276225"/>
                  <a:gd name="connsiteY3" fmla="*/ 80216 h 409575"/>
                  <a:gd name="connsiteX4" fmla="*/ 91177 w 276225"/>
                  <a:gd name="connsiteY4" fmla="*/ 180 h 409575"/>
                  <a:gd name="connsiteX5" fmla="*/ 91557 w 276225"/>
                  <a:gd name="connsiteY5" fmla="*/ 206 h 409575"/>
                  <a:gd name="connsiteX6" fmla="*/ 171567 w 276225"/>
                  <a:gd name="connsiteY6" fmla="*/ 90884 h 409575"/>
                  <a:gd name="connsiteX7" fmla="*/ 198237 w 276225"/>
                  <a:gd name="connsiteY7" fmla="*/ 186134 h 409575"/>
                  <a:gd name="connsiteX8" fmla="*/ 270913 w 276225"/>
                  <a:gd name="connsiteY8" fmla="*/ 277193 h 409575"/>
                  <a:gd name="connsiteX9" fmla="*/ 270818 w 276225"/>
                  <a:gd name="connsiteY9" fmla="*/ 304149 h 409575"/>
                  <a:gd name="connsiteX10" fmla="*/ 243862 w 276225"/>
                  <a:gd name="connsiteY10" fmla="*/ 304054 h 409575"/>
                  <a:gd name="connsiteX11" fmla="*/ 165281 w 276225"/>
                  <a:gd name="connsiteY11" fmla="*/ 205184 h 409575"/>
                  <a:gd name="connsiteX12" fmla="*/ 133467 w 276225"/>
                  <a:gd name="connsiteY12" fmla="*/ 89074 h 409575"/>
                  <a:gd name="connsiteX13" fmla="*/ 89151 w 276225"/>
                  <a:gd name="connsiteY13" fmla="*/ 38357 h 409575"/>
                  <a:gd name="connsiteX14" fmla="*/ 54600 w 276225"/>
                  <a:gd name="connsiteY14" fmla="*/ 50022 h 409575"/>
                  <a:gd name="connsiteX15" fmla="*/ 38217 w 276225"/>
                  <a:gd name="connsiteY15" fmla="*/ 82788 h 409575"/>
                  <a:gd name="connsiteX16" fmla="*/ 82604 w 276225"/>
                  <a:gd name="connsiteY16" fmla="*/ 252714 h 409575"/>
                  <a:gd name="connsiteX17" fmla="*/ 183474 w 276225"/>
                  <a:gd name="connsiteY17" fmla="*/ 378158 h 409575"/>
                  <a:gd name="connsiteX18" fmla="*/ 183489 w 276225"/>
                  <a:gd name="connsiteY18" fmla="*/ 405099 h 409575"/>
                  <a:gd name="connsiteX19" fmla="*/ 183474 w 276225"/>
                  <a:gd name="connsiteY19" fmla="*/ 405114 h 409575"/>
                  <a:gd name="connsiteX20" fmla="*/ 170139 w 276225"/>
                  <a:gd name="connsiteY20" fmla="*/ 41082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409575">
                    <a:moveTo>
                      <a:pt x="170139" y="410829"/>
                    </a:moveTo>
                    <a:cubicBezTo>
                      <a:pt x="165108" y="410833"/>
                      <a:pt x="160280" y="408847"/>
                      <a:pt x="156708" y="405304"/>
                    </a:cubicBezTo>
                    <a:cubicBezTo>
                      <a:pt x="115541" y="365571"/>
                      <a:pt x="79598" y="320761"/>
                      <a:pt x="49743" y="271954"/>
                    </a:cubicBezTo>
                    <a:cubicBezTo>
                      <a:pt x="15592" y="213941"/>
                      <a:pt x="-1601" y="147512"/>
                      <a:pt x="117" y="80216"/>
                    </a:cubicBezTo>
                    <a:cubicBezTo>
                      <a:pt x="3161" y="32969"/>
                      <a:pt x="43930" y="-2864"/>
                      <a:pt x="91177" y="180"/>
                    </a:cubicBezTo>
                    <a:cubicBezTo>
                      <a:pt x="91304" y="189"/>
                      <a:pt x="91431" y="198"/>
                      <a:pt x="91557" y="206"/>
                    </a:cubicBezTo>
                    <a:cubicBezTo>
                      <a:pt x="138636" y="3267"/>
                      <a:pt x="174392" y="43792"/>
                      <a:pt x="171567" y="90884"/>
                    </a:cubicBezTo>
                    <a:cubicBezTo>
                      <a:pt x="172232" y="124383"/>
                      <a:pt x="181410" y="157161"/>
                      <a:pt x="198237" y="186134"/>
                    </a:cubicBezTo>
                    <a:cubicBezTo>
                      <a:pt x="218690" y="219315"/>
                      <a:pt x="243094" y="249892"/>
                      <a:pt x="270913" y="277193"/>
                    </a:cubicBezTo>
                    <a:cubicBezTo>
                      <a:pt x="278330" y="284663"/>
                      <a:pt x="278287" y="296732"/>
                      <a:pt x="270818" y="304149"/>
                    </a:cubicBezTo>
                    <a:cubicBezTo>
                      <a:pt x="263348" y="311566"/>
                      <a:pt x="251279" y="311523"/>
                      <a:pt x="243862" y="304054"/>
                    </a:cubicBezTo>
                    <a:cubicBezTo>
                      <a:pt x="213628" y="274521"/>
                      <a:pt x="187226" y="241304"/>
                      <a:pt x="165281" y="205184"/>
                    </a:cubicBezTo>
                    <a:cubicBezTo>
                      <a:pt x="144625" y="169963"/>
                      <a:pt x="133649" y="129905"/>
                      <a:pt x="133467" y="89074"/>
                    </a:cubicBezTo>
                    <a:cubicBezTo>
                      <a:pt x="135235" y="62831"/>
                      <a:pt x="115394" y="40124"/>
                      <a:pt x="89151" y="38357"/>
                    </a:cubicBezTo>
                    <a:cubicBezTo>
                      <a:pt x="76542" y="37507"/>
                      <a:pt x="64113" y="41704"/>
                      <a:pt x="54600" y="50022"/>
                    </a:cubicBezTo>
                    <a:cubicBezTo>
                      <a:pt x="44989" y="58323"/>
                      <a:pt x="39091" y="70119"/>
                      <a:pt x="38217" y="82788"/>
                    </a:cubicBezTo>
                    <a:cubicBezTo>
                      <a:pt x="36857" y="142463"/>
                      <a:pt x="52233" y="201328"/>
                      <a:pt x="82604" y="252714"/>
                    </a:cubicBezTo>
                    <a:cubicBezTo>
                      <a:pt x="110798" y="298619"/>
                      <a:pt x="144691" y="340769"/>
                      <a:pt x="183474" y="378158"/>
                    </a:cubicBezTo>
                    <a:cubicBezTo>
                      <a:pt x="190917" y="385593"/>
                      <a:pt x="190924" y="397655"/>
                      <a:pt x="183489" y="405099"/>
                    </a:cubicBezTo>
                    <a:cubicBezTo>
                      <a:pt x="183483" y="405104"/>
                      <a:pt x="183478" y="405109"/>
                      <a:pt x="183474" y="405114"/>
                    </a:cubicBezTo>
                    <a:cubicBezTo>
                      <a:pt x="179956" y="408703"/>
                      <a:pt x="175163" y="410758"/>
                      <a:pt x="170139" y="41082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3" name="Freeform: Shape 35">
                <a:extLst>
                  <a:ext uri="{FF2B5EF4-FFF2-40B4-BE49-F238E27FC236}">
                    <a16:creationId xmlns:a16="http://schemas.microsoft.com/office/drawing/2014/main" id="{1E35090A-2C91-4C7A-9D60-1C1F30E19DF5}"/>
                  </a:ext>
                </a:extLst>
              </p:cNvPr>
              <p:cNvSpPr/>
              <p:nvPr/>
            </p:nvSpPr>
            <p:spPr>
              <a:xfrm>
                <a:off x="6004766" y="3731990"/>
                <a:ext cx="152400" cy="85725"/>
              </a:xfrm>
              <a:custGeom>
                <a:avLst/>
                <a:gdLst>
                  <a:gd name="connsiteX0" fmla="*/ 19034 w 152400"/>
                  <a:gd name="connsiteY0" fmla="*/ 90106 h 85725"/>
                  <a:gd name="connsiteX1" fmla="*/ 12653 w 152400"/>
                  <a:gd name="connsiteY1" fmla="*/ 88964 h 85725"/>
                  <a:gd name="connsiteX2" fmla="*/ 1113 w 152400"/>
                  <a:gd name="connsiteY2" fmla="*/ 64620 h 85725"/>
                  <a:gd name="connsiteX3" fmla="*/ 1127 w 152400"/>
                  <a:gd name="connsiteY3" fmla="*/ 64579 h 85725"/>
                  <a:gd name="connsiteX4" fmla="*/ 78185 w 152400"/>
                  <a:gd name="connsiteY4" fmla="*/ 0 h 85725"/>
                  <a:gd name="connsiteX5" fmla="*/ 154385 w 152400"/>
                  <a:gd name="connsiteY5" fmla="*/ 62389 h 85725"/>
                  <a:gd name="connsiteX6" fmla="*/ 143340 w 152400"/>
                  <a:gd name="connsiteY6" fmla="*/ 86961 h 85725"/>
                  <a:gd name="connsiteX7" fmla="*/ 143336 w 152400"/>
                  <a:gd name="connsiteY7" fmla="*/ 86963 h 85725"/>
                  <a:gd name="connsiteX8" fmla="*/ 118763 w 152400"/>
                  <a:gd name="connsiteY8" fmla="*/ 75919 h 85725"/>
                  <a:gd name="connsiteX9" fmla="*/ 118761 w 152400"/>
                  <a:gd name="connsiteY9" fmla="*/ 75914 h 85725"/>
                  <a:gd name="connsiteX10" fmla="*/ 78280 w 152400"/>
                  <a:gd name="connsiteY10" fmla="*/ 37814 h 85725"/>
                  <a:gd name="connsiteX11" fmla="*/ 37037 w 152400"/>
                  <a:gd name="connsiteY11" fmla="*/ 78010 h 85725"/>
                  <a:gd name="connsiteX12" fmla="*/ 19034 w 152400"/>
                  <a:gd name="connsiteY12" fmla="*/ 9010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85725">
                    <a:moveTo>
                      <a:pt x="19034" y="90106"/>
                    </a:moveTo>
                    <a:cubicBezTo>
                      <a:pt x="16857" y="90093"/>
                      <a:pt x="14699" y="89706"/>
                      <a:pt x="12653" y="88964"/>
                    </a:cubicBezTo>
                    <a:cubicBezTo>
                      <a:pt x="2744" y="85428"/>
                      <a:pt x="-2423" y="74528"/>
                      <a:pt x="1113" y="64620"/>
                    </a:cubicBezTo>
                    <a:cubicBezTo>
                      <a:pt x="1118" y="64606"/>
                      <a:pt x="1123" y="64593"/>
                      <a:pt x="1127" y="64579"/>
                    </a:cubicBezTo>
                    <a:cubicBezTo>
                      <a:pt x="15510" y="24765"/>
                      <a:pt x="45038" y="0"/>
                      <a:pt x="78185" y="0"/>
                    </a:cubicBezTo>
                    <a:cubicBezTo>
                      <a:pt x="111332" y="0"/>
                      <a:pt x="139621" y="23908"/>
                      <a:pt x="154385" y="62389"/>
                    </a:cubicBezTo>
                    <a:cubicBezTo>
                      <a:pt x="158120" y="72224"/>
                      <a:pt x="153176" y="83226"/>
                      <a:pt x="143340" y="86961"/>
                    </a:cubicBezTo>
                    <a:cubicBezTo>
                      <a:pt x="143339" y="86962"/>
                      <a:pt x="143338" y="86962"/>
                      <a:pt x="143336" y="86963"/>
                    </a:cubicBezTo>
                    <a:cubicBezTo>
                      <a:pt x="133500" y="90699"/>
                      <a:pt x="122499" y="85755"/>
                      <a:pt x="118763" y="75919"/>
                    </a:cubicBezTo>
                    <a:cubicBezTo>
                      <a:pt x="118762" y="75917"/>
                      <a:pt x="118762" y="75916"/>
                      <a:pt x="118761" y="75914"/>
                    </a:cubicBezTo>
                    <a:cubicBezTo>
                      <a:pt x="109903" y="52578"/>
                      <a:pt x="94377" y="37814"/>
                      <a:pt x="78280" y="37814"/>
                    </a:cubicBezTo>
                    <a:cubicBezTo>
                      <a:pt x="62183" y="37814"/>
                      <a:pt x="45609" y="53626"/>
                      <a:pt x="37037" y="78010"/>
                    </a:cubicBezTo>
                    <a:cubicBezTo>
                      <a:pt x="34141" y="85398"/>
                      <a:pt x="26969" y="90217"/>
                      <a:pt x="19034" y="90106"/>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4" name="Freeform: Shape 36">
                <a:extLst>
                  <a:ext uri="{FF2B5EF4-FFF2-40B4-BE49-F238E27FC236}">
                    <a16:creationId xmlns:a16="http://schemas.microsoft.com/office/drawing/2014/main" id="{3076222A-21D3-491E-BBFF-A503C64332A4}"/>
                  </a:ext>
                </a:extLst>
              </p:cNvPr>
              <p:cNvSpPr/>
              <p:nvPr/>
            </p:nvSpPr>
            <p:spPr>
              <a:xfrm>
                <a:off x="5937819" y="3304807"/>
                <a:ext cx="409575" cy="476250"/>
              </a:xfrm>
              <a:custGeom>
                <a:avLst/>
                <a:gdLst>
                  <a:gd name="connsiteX0" fmla="*/ 19211 w 409575"/>
                  <a:gd name="connsiteY0" fmla="*/ 481286 h 476250"/>
                  <a:gd name="connsiteX1" fmla="*/ 5781 w 409575"/>
                  <a:gd name="connsiteY1" fmla="*/ 475380 h 476250"/>
                  <a:gd name="connsiteX2" fmla="*/ 5381 w 409575"/>
                  <a:gd name="connsiteY2" fmla="*/ 448443 h 476250"/>
                  <a:gd name="connsiteX3" fmla="*/ 5781 w 409575"/>
                  <a:gd name="connsiteY3" fmla="*/ 448043 h 476250"/>
                  <a:gd name="connsiteX4" fmla="*/ 52453 w 409575"/>
                  <a:gd name="connsiteY4" fmla="*/ 288214 h 476250"/>
                  <a:gd name="connsiteX5" fmla="*/ 34356 w 409575"/>
                  <a:gd name="connsiteY5" fmla="*/ 144196 h 476250"/>
                  <a:gd name="connsiteX6" fmla="*/ 34356 w 409575"/>
                  <a:gd name="connsiteY6" fmla="*/ 142577 h 476250"/>
                  <a:gd name="connsiteX7" fmla="*/ 196267 w 409575"/>
                  <a:gd name="connsiteY7" fmla="*/ 323 h 476250"/>
                  <a:gd name="connsiteX8" fmla="*/ 196947 w 409575"/>
                  <a:gd name="connsiteY8" fmla="*/ 368 h 476250"/>
                  <a:gd name="connsiteX9" fmla="*/ 339156 w 409575"/>
                  <a:gd name="connsiteY9" fmla="*/ 160007 h 476250"/>
                  <a:gd name="connsiteX10" fmla="*/ 319201 w 409575"/>
                  <a:gd name="connsiteY10" fmla="*/ 178153 h 476250"/>
                  <a:gd name="connsiteX11" fmla="*/ 301056 w 409575"/>
                  <a:gd name="connsiteY11" fmla="*/ 158198 h 476250"/>
                  <a:gd name="connsiteX12" fmla="*/ 193280 w 409575"/>
                  <a:gd name="connsiteY12" fmla="*/ 37373 h 476250"/>
                  <a:gd name="connsiteX13" fmla="*/ 72456 w 409575"/>
                  <a:gd name="connsiteY13" fmla="*/ 145148 h 476250"/>
                  <a:gd name="connsiteX14" fmla="*/ 72456 w 409575"/>
                  <a:gd name="connsiteY14" fmla="*/ 146863 h 476250"/>
                  <a:gd name="connsiteX15" fmla="*/ 88934 w 409575"/>
                  <a:gd name="connsiteY15" fmla="*/ 276593 h 476250"/>
                  <a:gd name="connsiteX16" fmla="*/ 32355 w 409575"/>
                  <a:gd name="connsiteY16" fmla="*/ 476142 h 476250"/>
                  <a:gd name="connsiteX17" fmla="*/ 19211 w 409575"/>
                  <a:gd name="connsiteY17" fmla="*/ 481286 h 476250"/>
                  <a:gd name="connsiteX18" fmla="*/ 390686 w 409575"/>
                  <a:gd name="connsiteY18" fmla="*/ 314122 h 476250"/>
                  <a:gd name="connsiteX19" fmla="*/ 377256 w 409575"/>
                  <a:gd name="connsiteY19" fmla="*/ 308026 h 476250"/>
                  <a:gd name="connsiteX20" fmla="*/ 323725 w 409575"/>
                  <a:gd name="connsiteY20" fmla="*/ 238493 h 476250"/>
                  <a:gd name="connsiteX21" fmla="*/ 329582 w 409575"/>
                  <a:gd name="connsiteY21" fmla="*/ 212197 h 476250"/>
                  <a:gd name="connsiteX22" fmla="*/ 355879 w 409575"/>
                  <a:gd name="connsiteY22" fmla="*/ 218054 h 476250"/>
                  <a:gd name="connsiteX23" fmla="*/ 356682 w 409575"/>
                  <a:gd name="connsiteY23" fmla="*/ 219443 h 476250"/>
                  <a:gd name="connsiteX24" fmla="*/ 404973 w 409575"/>
                  <a:gd name="connsiteY24" fmla="*/ 282308 h 476250"/>
                  <a:gd name="connsiteX25" fmla="*/ 403962 w 409575"/>
                  <a:gd name="connsiteY25" fmla="*/ 309230 h 476250"/>
                  <a:gd name="connsiteX26" fmla="*/ 403926 w 409575"/>
                  <a:gd name="connsiteY26" fmla="*/ 309264 h 476250"/>
                  <a:gd name="connsiteX27" fmla="*/ 390972 w 409575"/>
                  <a:gd name="connsiteY27" fmla="*/ 314122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5" h="476250">
                    <a:moveTo>
                      <a:pt x="19211" y="481286"/>
                    </a:moveTo>
                    <a:cubicBezTo>
                      <a:pt x="14125" y="481190"/>
                      <a:pt x="9290" y="479063"/>
                      <a:pt x="5781" y="475380"/>
                    </a:cubicBezTo>
                    <a:cubicBezTo>
                      <a:pt x="-1768" y="468052"/>
                      <a:pt x="-1947" y="455991"/>
                      <a:pt x="5381" y="448443"/>
                    </a:cubicBezTo>
                    <a:cubicBezTo>
                      <a:pt x="5513" y="448307"/>
                      <a:pt x="5645" y="448174"/>
                      <a:pt x="5781" y="448043"/>
                    </a:cubicBezTo>
                    <a:cubicBezTo>
                      <a:pt x="34356" y="421088"/>
                      <a:pt x="77885" y="364509"/>
                      <a:pt x="52453" y="288214"/>
                    </a:cubicBezTo>
                    <a:cubicBezTo>
                      <a:pt x="37036" y="241859"/>
                      <a:pt x="30887" y="192924"/>
                      <a:pt x="34356" y="144196"/>
                    </a:cubicBezTo>
                    <a:lnTo>
                      <a:pt x="34356" y="142577"/>
                    </a:lnTo>
                    <a:cubicBezTo>
                      <a:pt x="39784" y="58583"/>
                      <a:pt x="112274" y="-5106"/>
                      <a:pt x="196267" y="323"/>
                    </a:cubicBezTo>
                    <a:cubicBezTo>
                      <a:pt x="196494" y="338"/>
                      <a:pt x="196721" y="353"/>
                      <a:pt x="196947" y="368"/>
                    </a:cubicBezTo>
                    <a:cubicBezTo>
                      <a:pt x="279840" y="6127"/>
                      <a:pt x="342977" y="77003"/>
                      <a:pt x="339156" y="160007"/>
                    </a:cubicBezTo>
                    <a:cubicBezTo>
                      <a:pt x="338656" y="170529"/>
                      <a:pt x="329722" y="178653"/>
                      <a:pt x="319201" y="178153"/>
                    </a:cubicBezTo>
                    <a:cubicBezTo>
                      <a:pt x="308679" y="177653"/>
                      <a:pt x="300556" y="168719"/>
                      <a:pt x="301056" y="158198"/>
                    </a:cubicBezTo>
                    <a:cubicBezTo>
                      <a:pt x="304659" y="95072"/>
                      <a:pt x="256406" y="40976"/>
                      <a:pt x="193280" y="37373"/>
                    </a:cubicBezTo>
                    <a:cubicBezTo>
                      <a:pt x="130154" y="33770"/>
                      <a:pt x="76059" y="82023"/>
                      <a:pt x="72456" y="145148"/>
                    </a:cubicBezTo>
                    <a:lnTo>
                      <a:pt x="72456" y="146863"/>
                    </a:lnTo>
                    <a:cubicBezTo>
                      <a:pt x="69390" y="190768"/>
                      <a:pt x="74989" y="234848"/>
                      <a:pt x="88934" y="276593"/>
                    </a:cubicBezTo>
                    <a:cubicBezTo>
                      <a:pt x="121033" y="372987"/>
                      <a:pt x="67312" y="442995"/>
                      <a:pt x="32355" y="476142"/>
                    </a:cubicBezTo>
                    <a:cubicBezTo>
                      <a:pt x="28794" y="479477"/>
                      <a:pt x="24090" y="481317"/>
                      <a:pt x="19211" y="481286"/>
                    </a:cubicBezTo>
                    <a:close/>
                    <a:moveTo>
                      <a:pt x="390686" y="314122"/>
                    </a:moveTo>
                    <a:cubicBezTo>
                      <a:pt x="385572" y="313975"/>
                      <a:pt x="380732" y="311779"/>
                      <a:pt x="377256" y="308026"/>
                    </a:cubicBezTo>
                    <a:cubicBezTo>
                      <a:pt x="356974" y="286833"/>
                      <a:pt x="339027" y="263521"/>
                      <a:pt x="323725" y="238493"/>
                    </a:cubicBezTo>
                    <a:cubicBezTo>
                      <a:pt x="318081" y="229614"/>
                      <a:pt x="320703" y="217841"/>
                      <a:pt x="329582" y="212197"/>
                    </a:cubicBezTo>
                    <a:cubicBezTo>
                      <a:pt x="338460" y="206552"/>
                      <a:pt x="350234" y="209175"/>
                      <a:pt x="355879" y="218054"/>
                    </a:cubicBezTo>
                    <a:cubicBezTo>
                      <a:pt x="356165" y="218505"/>
                      <a:pt x="356433" y="218969"/>
                      <a:pt x="356682" y="219443"/>
                    </a:cubicBezTo>
                    <a:cubicBezTo>
                      <a:pt x="370459" y="242083"/>
                      <a:pt x="386651" y="263160"/>
                      <a:pt x="404973" y="282308"/>
                    </a:cubicBezTo>
                    <a:cubicBezTo>
                      <a:pt x="412129" y="290022"/>
                      <a:pt x="411676" y="302075"/>
                      <a:pt x="403962" y="309230"/>
                    </a:cubicBezTo>
                    <a:cubicBezTo>
                      <a:pt x="403950" y="309241"/>
                      <a:pt x="403938" y="309253"/>
                      <a:pt x="403926" y="309264"/>
                    </a:cubicBezTo>
                    <a:cubicBezTo>
                      <a:pt x="400369" y="312449"/>
                      <a:pt x="395746" y="314183"/>
                      <a:pt x="390972" y="31412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5" name="Freeform: Shape 37">
                <a:extLst>
                  <a:ext uri="{FF2B5EF4-FFF2-40B4-BE49-F238E27FC236}">
                    <a16:creationId xmlns:a16="http://schemas.microsoft.com/office/drawing/2014/main" id="{5181CA90-9582-4738-9A86-348D0748FD4B}"/>
                  </a:ext>
                </a:extLst>
              </p:cNvPr>
              <p:cNvSpPr/>
              <p:nvPr/>
            </p:nvSpPr>
            <p:spPr>
              <a:xfrm>
                <a:off x="5869622" y="3238462"/>
                <a:ext cx="495300" cy="476250"/>
              </a:xfrm>
              <a:custGeom>
                <a:avLst/>
                <a:gdLst>
                  <a:gd name="connsiteX0" fmla="*/ 19114 w 495300"/>
                  <a:gd name="connsiteY0" fmla="*/ 485242 h 476250"/>
                  <a:gd name="connsiteX1" fmla="*/ 4826 w 495300"/>
                  <a:gd name="connsiteY1" fmla="*/ 478860 h 476250"/>
                  <a:gd name="connsiteX2" fmla="*/ 6378 w 495300"/>
                  <a:gd name="connsiteY2" fmla="*/ 451964 h 476250"/>
                  <a:gd name="connsiteX3" fmla="*/ 6446 w 495300"/>
                  <a:gd name="connsiteY3" fmla="*/ 451904 h 476250"/>
                  <a:gd name="connsiteX4" fmla="*/ 48927 w 495300"/>
                  <a:gd name="connsiteY4" fmla="*/ 345510 h 476250"/>
                  <a:gd name="connsiteX5" fmla="*/ 45689 w 495300"/>
                  <a:gd name="connsiteY5" fmla="*/ 324840 h 476250"/>
                  <a:gd name="connsiteX6" fmla="*/ 36164 w 495300"/>
                  <a:gd name="connsiteY6" fmla="*/ 205778 h 476250"/>
                  <a:gd name="connsiteX7" fmla="*/ 36164 w 495300"/>
                  <a:gd name="connsiteY7" fmla="*/ 204444 h 476250"/>
                  <a:gd name="connsiteX8" fmla="*/ 269388 w 495300"/>
                  <a:gd name="connsiteY8" fmla="*/ 498 h 476250"/>
                  <a:gd name="connsiteX9" fmla="*/ 269621 w 495300"/>
                  <a:gd name="connsiteY9" fmla="*/ 514 h 476250"/>
                  <a:gd name="connsiteX10" fmla="*/ 474028 w 495300"/>
                  <a:gd name="connsiteY10" fmla="*/ 204444 h 476250"/>
                  <a:gd name="connsiteX11" fmla="*/ 497840 w 495300"/>
                  <a:gd name="connsiteY11" fmla="*/ 253974 h 476250"/>
                  <a:gd name="connsiteX12" fmla="*/ 498412 w 495300"/>
                  <a:gd name="connsiteY12" fmla="*/ 280835 h 476250"/>
                  <a:gd name="connsiteX13" fmla="*/ 471480 w 495300"/>
                  <a:gd name="connsiteY13" fmla="*/ 281525 h 476250"/>
                  <a:gd name="connsiteX14" fmla="*/ 471456 w 495300"/>
                  <a:gd name="connsiteY14" fmla="*/ 281502 h 476250"/>
                  <a:gd name="connsiteX15" fmla="*/ 435928 w 495300"/>
                  <a:gd name="connsiteY15" fmla="*/ 205302 h 476250"/>
                  <a:gd name="connsiteX16" fmla="*/ 267526 w 495300"/>
                  <a:gd name="connsiteY16" fmla="*/ 38995 h 476250"/>
                  <a:gd name="connsiteX17" fmla="*/ 74014 w 495300"/>
                  <a:gd name="connsiteY17" fmla="*/ 206498 h 476250"/>
                  <a:gd name="connsiteX18" fmla="*/ 73978 w 495300"/>
                  <a:gd name="connsiteY18" fmla="*/ 207016 h 476250"/>
                  <a:gd name="connsiteX19" fmla="*/ 73978 w 495300"/>
                  <a:gd name="connsiteY19" fmla="*/ 208350 h 476250"/>
                  <a:gd name="connsiteX20" fmla="*/ 83503 w 495300"/>
                  <a:gd name="connsiteY20" fmla="*/ 318935 h 476250"/>
                  <a:gd name="connsiteX21" fmla="*/ 86741 w 495300"/>
                  <a:gd name="connsiteY21" fmla="*/ 339890 h 476250"/>
                  <a:gd name="connsiteX22" fmla="*/ 31877 w 495300"/>
                  <a:gd name="connsiteY22" fmla="*/ 480384 h 476250"/>
                  <a:gd name="connsiteX23" fmla="*/ 19114 w 495300"/>
                  <a:gd name="connsiteY23" fmla="*/ 485242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5300" h="476250">
                    <a:moveTo>
                      <a:pt x="19114" y="485242"/>
                    </a:moveTo>
                    <a:cubicBezTo>
                      <a:pt x="13657" y="485259"/>
                      <a:pt x="8455" y="482935"/>
                      <a:pt x="4826" y="478860"/>
                    </a:cubicBezTo>
                    <a:cubicBezTo>
                      <a:pt x="-2173" y="471004"/>
                      <a:pt x="-1477" y="458962"/>
                      <a:pt x="6378" y="451964"/>
                    </a:cubicBezTo>
                    <a:cubicBezTo>
                      <a:pt x="6401" y="451944"/>
                      <a:pt x="6423" y="451924"/>
                      <a:pt x="6446" y="451904"/>
                    </a:cubicBezTo>
                    <a:cubicBezTo>
                      <a:pt x="29972" y="431044"/>
                      <a:pt x="56357" y="395707"/>
                      <a:pt x="48927" y="345510"/>
                    </a:cubicBezTo>
                    <a:cubicBezTo>
                      <a:pt x="47879" y="338652"/>
                      <a:pt x="46736" y="331698"/>
                      <a:pt x="45689" y="324840"/>
                    </a:cubicBezTo>
                    <a:cubicBezTo>
                      <a:pt x="37970" y="285648"/>
                      <a:pt x="34773" y="245699"/>
                      <a:pt x="36164" y="205778"/>
                    </a:cubicBezTo>
                    <a:lnTo>
                      <a:pt x="36164" y="204444"/>
                    </a:lnTo>
                    <a:cubicBezTo>
                      <a:pt x="44248" y="83723"/>
                      <a:pt x="148667" y="-7587"/>
                      <a:pt x="269388" y="498"/>
                    </a:cubicBezTo>
                    <a:cubicBezTo>
                      <a:pt x="269466" y="504"/>
                      <a:pt x="269543" y="509"/>
                      <a:pt x="269621" y="514"/>
                    </a:cubicBezTo>
                    <a:cubicBezTo>
                      <a:pt x="380969" y="7944"/>
                      <a:pt x="472409" y="99479"/>
                      <a:pt x="474028" y="204444"/>
                    </a:cubicBezTo>
                    <a:cubicBezTo>
                      <a:pt x="474714" y="223552"/>
                      <a:pt x="483345" y="241505"/>
                      <a:pt x="497840" y="253974"/>
                    </a:cubicBezTo>
                    <a:cubicBezTo>
                      <a:pt x="505387" y="261247"/>
                      <a:pt x="505642" y="273248"/>
                      <a:pt x="498412" y="280835"/>
                    </a:cubicBezTo>
                    <a:cubicBezTo>
                      <a:pt x="491165" y="288463"/>
                      <a:pt x="479108" y="288771"/>
                      <a:pt x="471480" y="281525"/>
                    </a:cubicBezTo>
                    <a:cubicBezTo>
                      <a:pt x="471472" y="281517"/>
                      <a:pt x="471464" y="281509"/>
                      <a:pt x="471456" y="281502"/>
                    </a:cubicBezTo>
                    <a:cubicBezTo>
                      <a:pt x="449709" y="262015"/>
                      <a:pt x="436874" y="234486"/>
                      <a:pt x="435928" y="205302"/>
                    </a:cubicBezTo>
                    <a:cubicBezTo>
                      <a:pt x="434975" y="119577"/>
                      <a:pt x="359728" y="45186"/>
                      <a:pt x="267526" y="38995"/>
                    </a:cubicBezTo>
                    <a:cubicBezTo>
                      <a:pt x="167834" y="31813"/>
                      <a:pt x="81197" y="106807"/>
                      <a:pt x="74014" y="206498"/>
                    </a:cubicBezTo>
                    <a:cubicBezTo>
                      <a:pt x="74002" y="206670"/>
                      <a:pt x="73990" y="206844"/>
                      <a:pt x="73978" y="207016"/>
                    </a:cubicBezTo>
                    <a:lnTo>
                      <a:pt x="73978" y="208350"/>
                    </a:lnTo>
                    <a:cubicBezTo>
                      <a:pt x="72924" y="245454"/>
                      <a:pt x="76121" y="282557"/>
                      <a:pt x="83503" y="318935"/>
                    </a:cubicBezTo>
                    <a:cubicBezTo>
                      <a:pt x="84646" y="325888"/>
                      <a:pt x="85694" y="332841"/>
                      <a:pt x="86741" y="339890"/>
                    </a:cubicBezTo>
                    <a:cubicBezTo>
                      <a:pt x="97314" y="410470"/>
                      <a:pt x="56928" y="458190"/>
                      <a:pt x="31877" y="480384"/>
                    </a:cubicBezTo>
                    <a:cubicBezTo>
                      <a:pt x="28369" y="483525"/>
                      <a:pt x="23822" y="485256"/>
                      <a:pt x="19114" y="48524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6" name="Freeform: Shape 38">
                <a:extLst>
                  <a:ext uri="{FF2B5EF4-FFF2-40B4-BE49-F238E27FC236}">
                    <a16:creationId xmlns:a16="http://schemas.microsoft.com/office/drawing/2014/main" id="{3BB52CD7-93A9-421B-ADAA-76162C62289D}"/>
                  </a:ext>
                </a:extLst>
              </p:cNvPr>
              <p:cNvSpPr/>
              <p:nvPr/>
            </p:nvSpPr>
            <p:spPr>
              <a:xfrm>
                <a:off x="5935376" y="3171813"/>
                <a:ext cx="419100" cy="142875"/>
              </a:xfrm>
              <a:custGeom>
                <a:avLst/>
                <a:gdLst>
                  <a:gd name="connsiteX0" fmla="*/ 406846 w 419100"/>
                  <a:gd name="connsiteY0" fmla="*/ 146792 h 142875"/>
                  <a:gd name="connsiteX1" fmla="*/ 391510 w 419100"/>
                  <a:gd name="connsiteY1" fmla="*/ 139077 h 142875"/>
                  <a:gd name="connsiteX2" fmla="*/ 205773 w 419100"/>
                  <a:gd name="connsiteY2" fmla="*/ 38683 h 142875"/>
                  <a:gd name="connsiteX3" fmla="*/ 32227 w 419100"/>
                  <a:gd name="connsiteY3" fmla="*/ 94119 h 142875"/>
                  <a:gd name="connsiteX4" fmla="*/ 5293 w 419100"/>
                  <a:gd name="connsiteY4" fmla="*/ 93539 h 142875"/>
                  <a:gd name="connsiteX5" fmla="*/ 5873 w 419100"/>
                  <a:gd name="connsiteY5" fmla="*/ 66604 h 142875"/>
                  <a:gd name="connsiteX6" fmla="*/ 8224 w 419100"/>
                  <a:gd name="connsiteY6" fmla="*/ 64687 h 142875"/>
                  <a:gd name="connsiteX7" fmla="*/ 208249 w 419100"/>
                  <a:gd name="connsiteY7" fmla="*/ 679 h 142875"/>
                  <a:gd name="connsiteX8" fmla="*/ 422181 w 419100"/>
                  <a:gd name="connsiteY8" fmla="*/ 116407 h 142875"/>
                  <a:gd name="connsiteX9" fmla="*/ 417799 w 419100"/>
                  <a:gd name="connsiteY9" fmla="*/ 142887 h 142875"/>
                  <a:gd name="connsiteX10" fmla="*/ 406846 w 419100"/>
                  <a:gd name="connsiteY10" fmla="*/ 14679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 h="142875">
                    <a:moveTo>
                      <a:pt x="406846" y="146792"/>
                    </a:moveTo>
                    <a:cubicBezTo>
                      <a:pt x="400799" y="146800"/>
                      <a:pt x="395108" y="143936"/>
                      <a:pt x="391510" y="139077"/>
                    </a:cubicBezTo>
                    <a:cubicBezTo>
                      <a:pt x="347421" y="79871"/>
                      <a:pt x="279456" y="43135"/>
                      <a:pt x="205773" y="38683"/>
                    </a:cubicBezTo>
                    <a:cubicBezTo>
                      <a:pt x="142973" y="34362"/>
                      <a:pt x="80893" y="54192"/>
                      <a:pt x="32227" y="94119"/>
                    </a:cubicBezTo>
                    <a:cubicBezTo>
                      <a:pt x="24629" y="101397"/>
                      <a:pt x="12571" y="101137"/>
                      <a:pt x="5293" y="93539"/>
                    </a:cubicBezTo>
                    <a:cubicBezTo>
                      <a:pt x="-1985" y="85941"/>
                      <a:pt x="-1725" y="73882"/>
                      <a:pt x="5873" y="66604"/>
                    </a:cubicBezTo>
                    <a:cubicBezTo>
                      <a:pt x="6604" y="65904"/>
                      <a:pt x="7391" y="65262"/>
                      <a:pt x="8224" y="64687"/>
                    </a:cubicBezTo>
                    <a:cubicBezTo>
                      <a:pt x="64269" y="18570"/>
                      <a:pt x="135844" y="-4334"/>
                      <a:pt x="208249" y="679"/>
                    </a:cubicBezTo>
                    <a:cubicBezTo>
                      <a:pt x="293116" y="5894"/>
                      <a:pt x="371375" y="48228"/>
                      <a:pt x="422181" y="116407"/>
                    </a:cubicBezTo>
                    <a:cubicBezTo>
                      <a:pt x="428242" y="124939"/>
                      <a:pt x="426285" y="136762"/>
                      <a:pt x="417799" y="142887"/>
                    </a:cubicBezTo>
                    <a:cubicBezTo>
                      <a:pt x="414645" y="145299"/>
                      <a:pt x="410815" y="146663"/>
                      <a:pt x="406846" y="1467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7" name="Freeform: Shape 39">
                <a:extLst>
                  <a:ext uri="{FF2B5EF4-FFF2-40B4-BE49-F238E27FC236}">
                    <a16:creationId xmlns:a16="http://schemas.microsoft.com/office/drawing/2014/main" id="{D687B66D-A1C6-4F91-8C40-3559D38A1F71}"/>
                  </a:ext>
                </a:extLst>
              </p:cNvPr>
              <p:cNvSpPr/>
              <p:nvPr/>
            </p:nvSpPr>
            <p:spPr>
              <a:xfrm>
                <a:off x="5797054" y="3105151"/>
                <a:ext cx="476250" cy="238125"/>
              </a:xfrm>
              <a:custGeom>
                <a:avLst/>
                <a:gdLst>
                  <a:gd name="connsiteX0" fmla="*/ 18911 w 476250"/>
                  <a:gd name="connsiteY0" fmla="*/ 244982 h 238125"/>
                  <a:gd name="connsiteX1" fmla="*/ 11767 w 476250"/>
                  <a:gd name="connsiteY1" fmla="*/ 243553 h 238125"/>
                  <a:gd name="connsiteX2" fmla="*/ 1290 w 476250"/>
                  <a:gd name="connsiteY2" fmla="*/ 219074 h 238125"/>
                  <a:gd name="connsiteX3" fmla="*/ 351048 w 476250"/>
                  <a:gd name="connsiteY3" fmla="*/ 761 h 238125"/>
                  <a:gd name="connsiteX4" fmla="*/ 466872 w 476250"/>
                  <a:gd name="connsiteY4" fmla="*/ 28574 h 238125"/>
                  <a:gd name="connsiteX5" fmla="*/ 477935 w 476250"/>
                  <a:gd name="connsiteY5" fmla="*/ 53138 h 238125"/>
                  <a:gd name="connsiteX6" fmla="*/ 453371 w 476250"/>
                  <a:gd name="connsiteY6" fmla="*/ 64202 h 238125"/>
                  <a:gd name="connsiteX7" fmla="*/ 452013 w 476250"/>
                  <a:gd name="connsiteY7" fmla="*/ 63626 h 238125"/>
                  <a:gd name="connsiteX8" fmla="*/ 348571 w 476250"/>
                  <a:gd name="connsiteY8" fmla="*/ 39146 h 238125"/>
                  <a:gd name="connsiteX9" fmla="*/ 36532 w 476250"/>
                  <a:gd name="connsiteY9" fmla="*/ 233456 h 238125"/>
                  <a:gd name="connsiteX10" fmla="*/ 18911 w 476250"/>
                  <a:gd name="connsiteY10" fmla="*/ 244982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50" h="238125">
                    <a:moveTo>
                      <a:pt x="18911" y="244982"/>
                    </a:moveTo>
                    <a:cubicBezTo>
                      <a:pt x="16460" y="244969"/>
                      <a:pt x="14034" y="244485"/>
                      <a:pt x="11767" y="243553"/>
                    </a:cubicBezTo>
                    <a:cubicBezTo>
                      <a:pt x="2205" y="239594"/>
                      <a:pt x="-2447" y="228724"/>
                      <a:pt x="1290" y="219074"/>
                    </a:cubicBezTo>
                    <a:cubicBezTo>
                      <a:pt x="58872" y="78723"/>
                      <a:pt x="199669" y="-9160"/>
                      <a:pt x="351048" y="761"/>
                    </a:cubicBezTo>
                    <a:cubicBezTo>
                      <a:pt x="390936" y="3512"/>
                      <a:pt x="430083" y="12913"/>
                      <a:pt x="466872" y="28574"/>
                    </a:cubicBezTo>
                    <a:cubicBezTo>
                      <a:pt x="476710" y="32302"/>
                      <a:pt x="481663" y="43299"/>
                      <a:pt x="477935" y="53138"/>
                    </a:cubicBezTo>
                    <a:cubicBezTo>
                      <a:pt x="474208" y="62976"/>
                      <a:pt x="463209" y="67930"/>
                      <a:pt x="453371" y="64202"/>
                    </a:cubicBezTo>
                    <a:cubicBezTo>
                      <a:pt x="452911" y="64028"/>
                      <a:pt x="452458" y="63835"/>
                      <a:pt x="452013" y="63626"/>
                    </a:cubicBezTo>
                    <a:cubicBezTo>
                      <a:pt x="419131" y="49780"/>
                      <a:pt x="384172" y="41508"/>
                      <a:pt x="348571" y="39146"/>
                    </a:cubicBezTo>
                    <a:cubicBezTo>
                      <a:pt x="213578" y="30007"/>
                      <a:pt x="87883" y="108278"/>
                      <a:pt x="36532" y="233456"/>
                    </a:cubicBezTo>
                    <a:cubicBezTo>
                      <a:pt x="33508" y="240490"/>
                      <a:pt x="26567" y="245030"/>
                      <a:pt x="18911" y="24498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8" name="Freeform: Shape 40">
                <a:extLst>
                  <a:ext uri="{FF2B5EF4-FFF2-40B4-BE49-F238E27FC236}">
                    <a16:creationId xmlns:a16="http://schemas.microsoft.com/office/drawing/2014/main" id="{2B7FD289-54CA-4DB9-90C2-B9F59C3D2151}"/>
                  </a:ext>
                </a:extLst>
              </p:cNvPr>
              <p:cNvSpPr/>
              <p:nvPr/>
            </p:nvSpPr>
            <p:spPr>
              <a:xfrm>
                <a:off x="5897091" y="3038475"/>
                <a:ext cx="266700" cy="95250"/>
              </a:xfrm>
              <a:custGeom>
                <a:avLst/>
                <a:gdLst>
                  <a:gd name="connsiteX0" fmla="*/ 19172 w 266700"/>
                  <a:gd name="connsiteY0" fmla="*/ 96488 h 95250"/>
                  <a:gd name="connsiteX1" fmla="*/ 0 w 266700"/>
                  <a:gd name="connsiteY1" fmla="*/ 77561 h 95250"/>
                  <a:gd name="connsiteX2" fmla="*/ 9171 w 266700"/>
                  <a:gd name="connsiteY2" fmla="*/ 61151 h 95250"/>
                  <a:gd name="connsiteX3" fmla="*/ 223769 w 266700"/>
                  <a:gd name="connsiteY3" fmla="*/ 0 h 95250"/>
                  <a:gd name="connsiteX4" fmla="*/ 255488 w 266700"/>
                  <a:gd name="connsiteY4" fmla="*/ 952 h 95250"/>
                  <a:gd name="connsiteX5" fmla="*/ 273252 w 266700"/>
                  <a:gd name="connsiteY5" fmla="*/ 21288 h 95250"/>
                  <a:gd name="connsiteX6" fmla="*/ 252916 w 266700"/>
                  <a:gd name="connsiteY6" fmla="*/ 39053 h 95250"/>
                  <a:gd name="connsiteX7" fmla="*/ 224341 w 266700"/>
                  <a:gd name="connsiteY7" fmla="*/ 38195 h 95250"/>
                  <a:gd name="connsiteX8" fmla="*/ 29364 w 266700"/>
                  <a:gd name="connsiteY8" fmla="*/ 93726 h 95250"/>
                  <a:gd name="connsiteX9" fmla="*/ 19172 w 266700"/>
                  <a:gd name="connsiteY9" fmla="*/ 9648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95250">
                    <a:moveTo>
                      <a:pt x="19172" y="96488"/>
                    </a:moveTo>
                    <a:cubicBezTo>
                      <a:pt x="8652" y="96556"/>
                      <a:pt x="68" y="88081"/>
                      <a:pt x="0" y="77561"/>
                    </a:cubicBezTo>
                    <a:cubicBezTo>
                      <a:pt x="-42" y="70858"/>
                      <a:pt x="3440" y="64626"/>
                      <a:pt x="9171" y="61151"/>
                    </a:cubicBezTo>
                    <a:cubicBezTo>
                      <a:pt x="73827" y="21665"/>
                      <a:pt x="148012" y="525"/>
                      <a:pt x="223769" y="0"/>
                    </a:cubicBezTo>
                    <a:cubicBezTo>
                      <a:pt x="234152" y="0"/>
                      <a:pt x="244915" y="0"/>
                      <a:pt x="255488" y="952"/>
                    </a:cubicBezTo>
                    <a:cubicBezTo>
                      <a:pt x="266009" y="1663"/>
                      <a:pt x="273962" y="10767"/>
                      <a:pt x="273252" y="21288"/>
                    </a:cubicBezTo>
                    <a:cubicBezTo>
                      <a:pt x="272541" y="31810"/>
                      <a:pt x="263437" y="39763"/>
                      <a:pt x="252916" y="39053"/>
                    </a:cubicBezTo>
                    <a:cubicBezTo>
                      <a:pt x="243391" y="38386"/>
                      <a:pt x="233866" y="38100"/>
                      <a:pt x="224341" y="38195"/>
                    </a:cubicBezTo>
                    <a:cubicBezTo>
                      <a:pt x="155511" y="38652"/>
                      <a:pt x="88106" y="57850"/>
                      <a:pt x="29364" y="93726"/>
                    </a:cubicBezTo>
                    <a:cubicBezTo>
                      <a:pt x="26324" y="95656"/>
                      <a:pt x="22771" y="96619"/>
                      <a:pt x="19172" y="9648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49" name="Freeform: Shape 41">
                <a:extLst>
                  <a:ext uri="{FF2B5EF4-FFF2-40B4-BE49-F238E27FC236}">
                    <a16:creationId xmlns:a16="http://schemas.microsoft.com/office/drawing/2014/main" id="{6EEEF05F-A7FD-414A-83F5-370CA0CE646C}"/>
                  </a:ext>
                </a:extLst>
              </p:cNvPr>
              <p:cNvSpPr/>
              <p:nvPr/>
            </p:nvSpPr>
            <p:spPr>
              <a:xfrm>
                <a:off x="5808443" y="3276337"/>
                <a:ext cx="114300" cy="381000"/>
              </a:xfrm>
              <a:custGeom>
                <a:avLst/>
                <a:gdLst>
                  <a:gd name="connsiteX0" fmla="*/ 19047 w 114300"/>
                  <a:gd name="connsiteY0" fmla="*/ 382501 h 381000"/>
                  <a:gd name="connsiteX1" fmla="*/ 0 w 114300"/>
                  <a:gd name="connsiteY1" fmla="*/ 363448 h 381000"/>
                  <a:gd name="connsiteX2" fmla="*/ 8284 w 114300"/>
                  <a:gd name="connsiteY2" fmla="*/ 347735 h 381000"/>
                  <a:gd name="connsiteX3" fmla="*/ 38573 w 114300"/>
                  <a:gd name="connsiteY3" fmla="*/ 281917 h 381000"/>
                  <a:gd name="connsiteX4" fmla="*/ 36002 w 114300"/>
                  <a:gd name="connsiteY4" fmla="*/ 259915 h 381000"/>
                  <a:gd name="connsiteX5" fmla="*/ 30953 w 114300"/>
                  <a:gd name="connsiteY5" fmla="*/ 163236 h 381000"/>
                  <a:gd name="connsiteX6" fmla="*/ 30953 w 114300"/>
                  <a:gd name="connsiteY6" fmla="*/ 162188 h 381000"/>
                  <a:gd name="connsiteX7" fmla="*/ 88103 w 114300"/>
                  <a:gd name="connsiteY7" fmla="*/ 8645 h 381000"/>
                  <a:gd name="connsiteX8" fmla="*/ 114467 w 114300"/>
                  <a:gd name="connsiteY8" fmla="*/ 3097 h 381000"/>
                  <a:gd name="connsiteX9" fmla="*/ 120015 w 114300"/>
                  <a:gd name="connsiteY9" fmla="*/ 29460 h 381000"/>
                  <a:gd name="connsiteX10" fmla="*/ 118393 w 114300"/>
                  <a:gd name="connsiteY10" fmla="*/ 31600 h 381000"/>
                  <a:gd name="connsiteX11" fmla="*/ 68958 w 114300"/>
                  <a:gd name="connsiteY11" fmla="*/ 164950 h 381000"/>
                  <a:gd name="connsiteX12" fmla="*/ 68958 w 114300"/>
                  <a:gd name="connsiteY12" fmla="*/ 165903 h 381000"/>
                  <a:gd name="connsiteX13" fmla="*/ 73816 w 114300"/>
                  <a:gd name="connsiteY13" fmla="*/ 255628 h 381000"/>
                  <a:gd name="connsiteX14" fmla="*/ 76388 w 114300"/>
                  <a:gd name="connsiteY14" fmla="*/ 278107 h 381000"/>
                  <a:gd name="connsiteX15" fmla="*/ 29810 w 114300"/>
                  <a:gd name="connsiteY15" fmla="*/ 379263 h 381000"/>
                  <a:gd name="connsiteX16" fmla="*/ 19047 w 114300"/>
                  <a:gd name="connsiteY16" fmla="*/ 38250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381000">
                    <a:moveTo>
                      <a:pt x="19047" y="382501"/>
                    </a:moveTo>
                    <a:cubicBezTo>
                      <a:pt x="8526" y="382500"/>
                      <a:pt x="-2" y="373970"/>
                      <a:pt x="0" y="363448"/>
                    </a:cubicBezTo>
                    <a:cubicBezTo>
                      <a:pt x="1" y="357165"/>
                      <a:pt x="3099" y="351286"/>
                      <a:pt x="8284" y="347735"/>
                    </a:cubicBezTo>
                    <a:cubicBezTo>
                      <a:pt x="29239" y="333257"/>
                      <a:pt x="42669" y="320970"/>
                      <a:pt x="38573" y="281917"/>
                    </a:cubicBezTo>
                    <a:cubicBezTo>
                      <a:pt x="37811" y="274678"/>
                      <a:pt x="36859" y="267344"/>
                      <a:pt x="36002" y="259915"/>
                    </a:cubicBezTo>
                    <a:cubicBezTo>
                      <a:pt x="31127" y="227934"/>
                      <a:pt x="29435" y="195549"/>
                      <a:pt x="30953" y="163236"/>
                    </a:cubicBezTo>
                    <a:lnTo>
                      <a:pt x="30953" y="162188"/>
                    </a:lnTo>
                    <a:cubicBezTo>
                      <a:pt x="34525" y="106509"/>
                      <a:pt x="54401" y="53110"/>
                      <a:pt x="88103" y="8645"/>
                    </a:cubicBezTo>
                    <a:cubicBezTo>
                      <a:pt x="93851" y="-168"/>
                      <a:pt x="105654" y="-2652"/>
                      <a:pt x="114467" y="3097"/>
                    </a:cubicBezTo>
                    <a:cubicBezTo>
                      <a:pt x="123279" y="8844"/>
                      <a:pt x="125763" y="20647"/>
                      <a:pt x="120015" y="29460"/>
                    </a:cubicBezTo>
                    <a:cubicBezTo>
                      <a:pt x="119525" y="30211"/>
                      <a:pt x="118983" y="30926"/>
                      <a:pt x="118393" y="31600"/>
                    </a:cubicBezTo>
                    <a:cubicBezTo>
                      <a:pt x="89182" y="70234"/>
                      <a:pt x="71989" y="116611"/>
                      <a:pt x="68958" y="164950"/>
                    </a:cubicBezTo>
                    <a:lnTo>
                      <a:pt x="68958" y="165903"/>
                    </a:lnTo>
                    <a:cubicBezTo>
                      <a:pt x="67709" y="195898"/>
                      <a:pt x="69336" y="225944"/>
                      <a:pt x="73816" y="255628"/>
                    </a:cubicBezTo>
                    <a:cubicBezTo>
                      <a:pt x="74768" y="263153"/>
                      <a:pt x="75626" y="270678"/>
                      <a:pt x="76388" y="278107"/>
                    </a:cubicBezTo>
                    <a:cubicBezTo>
                      <a:pt x="82769" y="337639"/>
                      <a:pt x="55718" y="361546"/>
                      <a:pt x="29810" y="379263"/>
                    </a:cubicBezTo>
                    <a:cubicBezTo>
                      <a:pt x="26630" y="381400"/>
                      <a:pt x="22879" y="382529"/>
                      <a:pt x="19047" y="38250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11" name="TextBox 57">
              <a:extLst>
                <a:ext uri="{FF2B5EF4-FFF2-40B4-BE49-F238E27FC236}">
                  <a16:creationId xmlns:a16="http://schemas.microsoft.com/office/drawing/2014/main" id="{338E6FB1-A4DA-4A2A-8BDC-B3C1E447EC37}"/>
                </a:ext>
              </a:extLst>
            </p:cNvPr>
            <p:cNvSpPr txBox="1"/>
            <p:nvPr/>
          </p:nvSpPr>
          <p:spPr>
            <a:xfrm>
              <a:off x="5001968" y="3929546"/>
              <a:ext cx="2194560" cy="276999"/>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Cheap electricity</a:t>
              </a:r>
            </a:p>
          </p:txBody>
        </p:sp>
        <p:grpSp>
          <p:nvGrpSpPr>
            <p:cNvPr id="12" name="Group 16">
              <a:extLst>
                <a:ext uri="{FF2B5EF4-FFF2-40B4-BE49-F238E27FC236}">
                  <a16:creationId xmlns:a16="http://schemas.microsoft.com/office/drawing/2014/main" id="{67C81995-8EB4-4BE7-9189-6555850998CE}"/>
                </a:ext>
              </a:extLst>
            </p:cNvPr>
            <p:cNvGrpSpPr/>
            <p:nvPr/>
          </p:nvGrpSpPr>
          <p:grpSpPr>
            <a:xfrm>
              <a:off x="2661930" y="4020873"/>
              <a:ext cx="1947904" cy="94346"/>
              <a:chOff x="6206088" y="1843137"/>
              <a:chExt cx="2597205" cy="125795"/>
            </a:xfrm>
          </p:grpSpPr>
          <p:cxnSp>
            <p:nvCxnSpPr>
              <p:cNvPr id="39" name="Straight Connector 9">
                <a:extLst>
                  <a:ext uri="{FF2B5EF4-FFF2-40B4-BE49-F238E27FC236}">
                    <a16:creationId xmlns:a16="http://schemas.microsoft.com/office/drawing/2014/main" id="{52E2D1AE-2584-4387-A117-AD605D23EBA3}"/>
                  </a:ext>
                </a:extLst>
              </p:cNvPr>
              <p:cNvCxnSpPr>
                <a:cxnSpLocks/>
                <a:stCxn id="40" idx="6"/>
              </p:cNvCxnSpPr>
              <p:nvPr/>
            </p:nvCxnSpPr>
            <p:spPr>
              <a:xfrm>
                <a:off x="6331883" y="1906034"/>
                <a:ext cx="2471410" cy="0"/>
              </a:xfrm>
              <a:prstGeom prst="line">
                <a:avLst/>
              </a:prstGeom>
              <a:noFill/>
              <a:ln w="6350" cap="flat" cmpd="sng" algn="ctr">
                <a:solidFill>
                  <a:sysClr val="windowText" lastClr="000000">
                    <a:lumMod val="95000"/>
                    <a:lumOff val="5000"/>
                  </a:sysClr>
                </a:solidFill>
                <a:prstDash val="solid"/>
                <a:miter lim="800000"/>
              </a:ln>
              <a:effectLst/>
            </p:spPr>
          </p:cxnSp>
          <p:sp>
            <p:nvSpPr>
              <p:cNvPr id="40" name="Oval 11">
                <a:extLst>
                  <a:ext uri="{FF2B5EF4-FFF2-40B4-BE49-F238E27FC236}">
                    <a16:creationId xmlns:a16="http://schemas.microsoft.com/office/drawing/2014/main" id="{11EDF39A-92FE-47AD-963B-20348DFA536E}"/>
                  </a:ext>
                </a:extLst>
              </p:cNvPr>
              <p:cNvSpPr/>
              <p:nvPr/>
            </p:nvSpPr>
            <p:spPr>
              <a:xfrm>
                <a:off x="6206088" y="1843137"/>
                <a:ext cx="125795" cy="125795"/>
              </a:xfrm>
              <a:prstGeom prst="ellipse">
                <a:avLst/>
              </a:prstGeom>
              <a:solidFill>
                <a:srgbClr val="FFCC4C"/>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13" name="Graphic 3" descr="Magnifying glass">
              <a:extLst>
                <a:ext uri="{FF2B5EF4-FFF2-40B4-BE49-F238E27FC236}">
                  <a16:creationId xmlns:a16="http://schemas.microsoft.com/office/drawing/2014/main" id="{C11EC78A-DD12-468D-9D56-364FF3739DC6}"/>
                </a:ext>
              </a:extLst>
            </p:cNvPr>
            <p:cNvSpPr/>
            <p:nvPr/>
          </p:nvSpPr>
          <p:spPr>
            <a:xfrm flipH="1">
              <a:off x="4609835" y="3894922"/>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FFCC4C">
                <a:lumMod val="75000"/>
              </a:srgb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14" name="TextBox 66">
              <a:extLst>
                <a:ext uri="{FF2B5EF4-FFF2-40B4-BE49-F238E27FC236}">
                  <a16:creationId xmlns:a16="http://schemas.microsoft.com/office/drawing/2014/main" id="{D7955FF2-4EB5-4E94-93A6-E51A602EF17C}"/>
                </a:ext>
              </a:extLst>
            </p:cNvPr>
            <p:cNvSpPr txBox="1"/>
            <p:nvPr/>
          </p:nvSpPr>
          <p:spPr>
            <a:xfrm>
              <a:off x="5001968" y="3329522"/>
              <a:ext cx="2194560" cy="276999"/>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No long-lived waste</a:t>
              </a:r>
            </a:p>
          </p:txBody>
        </p:sp>
        <p:grpSp>
          <p:nvGrpSpPr>
            <p:cNvPr id="15" name="Group 86">
              <a:extLst>
                <a:ext uri="{FF2B5EF4-FFF2-40B4-BE49-F238E27FC236}">
                  <a16:creationId xmlns:a16="http://schemas.microsoft.com/office/drawing/2014/main" id="{129D6FB0-5EE5-4B60-AFEA-107D30454EED}"/>
                </a:ext>
              </a:extLst>
            </p:cNvPr>
            <p:cNvGrpSpPr/>
            <p:nvPr/>
          </p:nvGrpSpPr>
          <p:grpSpPr>
            <a:xfrm>
              <a:off x="3421325" y="3420849"/>
              <a:ext cx="1188513" cy="94346"/>
              <a:chOff x="7222077" y="1843137"/>
              <a:chExt cx="1584683" cy="125795"/>
            </a:xfrm>
          </p:grpSpPr>
          <p:cxnSp>
            <p:nvCxnSpPr>
              <p:cNvPr id="37" name="Straight Connector 87">
                <a:extLst>
                  <a:ext uri="{FF2B5EF4-FFF2-40B4-BE49-F238E27FC236}">
                    <a16:creationId xmlns:a16="http://schemas.microsoft.com/office/drawing/2014/main" id="{6179948C-F8CB-4676-AD69-10E49BD65DBE}"/>
                  </a:ext>
                </a:extLst>
              </p:cNvPr>
              <p:cNvCxnSpPr>
                <a:cxnSpLocks/>
                <a:stCxn id="38" idx="6"/>
              </p:cNvCxnSpPr>
              <p:nvPr/>
            </p:nvCxnSpPr>
            <p:spPr>
              <a:xfrm>
                <a:off x="7347872" y="1906034"/>
                <a:ext cx="1458888" cy="0"/>
              </a:xfrm>
              <a:prstGeom prst="line">
                <a:avLst/>
              </a:prstGeom>
              <a:noFill/>
              <a:ln w="6350" cap="flat" cmpd="sng" algn="ctr">
                <a:solidFill>
                  <a:sysClr val="windowText" lastClr="000000">
                    <a:lumMod val="95000"/>
                    <a:lumOff val="5000"/>
                  </a:sysClr>
                </a:solidFill>
                <a:prstDash val="solid"/>
                <a:miter lim="800000"/>
              </a:ln>
              <a:effectLst/>
            </p:spPr>
          </p:cxnSp>
          <p:sp>
            <p:nvSpPr>
              <p:cNvPr id="38" name="Oval 88">
                <a:extLst>
                  <a:ext uri="{FF2B5EF4-FFF2-40B4-BE49-F238E27FC236}">
                    <a16:creationId xmlns:a16="http://schemas.microsoft.com/office/drawing/2014/main" id="{B8CC458B-6BF1-4FB1-81BD-710C61A8C42F}"/>
                  </a:ext>
                </a:extLst>
              </p:cNvPr>
              <p:cNvSpPr/>
              <p:nvPr/>
            </p:nvSpPr>
            <p:spPr>
              <a:xfrm>
                <a:off x="7222077" y="1843137"/>
                <a:ext cx="125795" cy="125795"/>
              </a:xfrm>
              <a:prstGeom prst="ellipse">
                <a:avLst/>
              </a:prstGeom>
              <a:solidFill>
                <a:sysClr val="windowText" lastClr="00000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16" name="Graphic 3" descr="Magnifying glass">
              <a:extLst>
                <a:ext uri="{FF2B5EF4-FFF2-40B4-BE49-F238E27FC236}">
                  <a16:creationId xmlns:a16="http://schemas.microsoft.com/office/drawing/2014/main" id="{74B7A04B-9492-4221-B347-551825FE4EEB}"/>
                </a:ext>
              </a:extLst>
            </p:cNvPr>
            <p:cNvSpPr/>
            <p:nvPr/>
          </p:nvSpPr>
          <p:spPr>
            <a:xfrm flipH="1">
              <a:off x="4607230" y="3294898"/>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ysClr val="windowText" lastClr="00000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17" name="TextBox 73">
              <a:extLst>
                <a:ext uri="{FF2B5EF4-FFF2-40B4-BE49-F238E27FC236}">
                  <a16:creationId xmlns:a16="http://schemas.microsoft.com/office/drawing/2014/main" id="{D9A967BB-ED2D-48FA-8EB5-B13492D527BB}"/>
                </a:ext>
              </a:extLst>
            </p:cNvPr>
            <p:cNvSpPr txBox="1"/>
            <p:nvPr/>
          </p:nvSpPr>
          <p:spPr>
            <a:xfrm>
              <a:off x="5001967" y="2152729"/>
              <a:ext cx="2981870" cy="237088"/>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prstClr val="black"/>
                  </a:solidFill>
                </a:rPr>
                <a:t>No</a:t>
              </a:r>
              <a:r>
                <a:rPr kumimoji="0" lang="en-US" sz="1800" b="1" i="0" u="none" strike="noStrike" kern="0" cap="none" spc="0" normalizeH="0" baseline="0" noProof="0" dirty="0">
                  <a:ln>
                    <a:noFill/>
                  </a:ln>
                  <a:solidFill>
                    <a:prstClr val="black"/>
                  </a:solidFill>
                  <a:effectLst/>
                  <a:uLnTx/>
                  <a:uFillTx/>
                </a:rPr>
                <a:t> carbon emissions in operation</a:t>
              </a:r>
            </a:p>
          </p:txBody>
        </p:sp>
        <p:grpSp>
          <p:nvGrpSpPr>
            <p:cNvPr id="18" name="Group 89">
              <a:extLst>
                <a:ext uri="{FF2B5EF4-FFF2-40B4-BE49-F238E27FC236}">
                  <a16:creationId xmlns:a16="http://schemas.microsoft.com/office/drawing/2014/main" id="{80416DA3-012A-4147-8131-7F17FFE4AEC7}"/>
                </a:ext>
              </a:extLst>
            </p:cNvPr>
            <p:cNvGrpSpPr/>
            <p:nvPr/>
          </p:nvGrpSpPr>
          <p:grpSpPr>
            <a:xfrm>
              <a:off x="3567317" y="2220801"/>
              <a:ext cx="1042521" cy="94346"/>
              <a:chOff x="7416036" y="1843137"/>
              <a:chExt cx="1390027" cy="125795"/>
            </a:xfrm>
          </p:grpSpPr>
          <p:cxnSp>
            <p:nvCxnSpPr>
              <p:cNvPr id="35" name="Straight Connector 90">
                <a:extLst>
                  <a:ext uri="{FF2B5EF4-FFF2-40B4-BE49-F238E27FC236}">
                    <a16:creationId xmlns:a16="http://schemas.microsoft.com/office/drawing/2014/main" id="{A5A06C82-59F4-4E33-9061-0D2DBBF032C9}"/>
                  </a:ext>
                </a:extLst>
              </p:cNvPr>
              <p:cNvCxnSpPr>
                <a:cxnSpLocks/>
                <a:stCxn id="36" idx="6"/>
              </p:cNvCxnSpPr>
              <p:nvPr/>
            </p:nvCxnSpPr>
            <p:spPr>
              <a:xfrm>
                <a:off x="7541831" y="1906034"/>
                <a:ext cx="1264232" cy="0"/>
              </a:xfrm>
              <a:prstGeom prst="line">
                <a:avLst/>
              </a:prstGeom>
              <a:noFill/>
              <a:ln w="6350" cap="flat" cmpd="sng" algn="ctr">
                <a:solidFill>
                  <a:sysClr val="windowText" lastClr="000000">
                    <a:lumMod val="95000"/>
                    <a:lumOff val="5000"/>
                  </a:sysClr>
                </a:solidFill>
                <a:prstDash val="solid"/>
                <a:miter lim="800000"/>
              </a:ln>
              <a:effectLst/>
            </p:spPr>
          </p:cxnSp>
          <p:sp>
            <p:nvSpPr>
              <p:cNvPr id="36" name="Oval 91">
                <a:extLst>
                  <a:ext uri="{FF2B5EF4-FFF2-40B4-BE49-F238E27FC236}">
                    <a16:creationId xmlns:a16="http://schemas.microsoft.com/office/drawing/2014/main" id="{6B8A9606-1215-4D65-A299-9751E845ED16}"/>
                  </a:ext>
                </a:extLst>
              </p:cNvPr>
              <p:cNvSpPr/>
              <p:nvPr/>
            </p:nvSpPr>
            <p:spPr>
              <a:xfrm>
                <a:off x="7416036" y="1843137"/>
                <a:ext cx="125795" cy="125795"/>
              </a:xfrm>
              <a:prstGeom prst="ellipse">
                <a:avLst/>
              </a:prstGeom>
              <a:solidFill>
                <a:srgbClr val="A2B969"/>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19" name="Graphic 3" descr="Magnifying glass">
              <a:extLst>
                <a:ext uri="{FF2B5EF4-FFF2-40B4-BE49-F238E27FC236}">
                  <a16:creationId xmlns:a16="http://schemas.microsoft.com/office/drawing/2014/main" id="{6B813CE4-AB7E-42F5-A31A-F8421086CEAD}"/>
                </a:ext>
              </a:extLst>
            </p:cNvPr>
            <p:cNvSpPr/>
            <p:nvPr/>
          </p:nvSpPr>
          <p:spPr>
            <a:xfrm flipH="1">
              <a:off x="4607230" y="2094850"/>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A2B969">
                <a:lumMod val="75000"/>
              </a:srgb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nvGrpSpPr>
            <p:cNvPr id="20" name="Group 98">
              <a:extLst>
                <a:ext uri="{FF2B5EF4-FFF2-40B4-BE49-F238E27FC236}">
                  <a16:creationId xmlns:a16="http://schemas.microsoft.com/office/drawing/2014/main" id="{39F11288-9524-463E-A795-3386C241FCE7}"/>
                </a:ext>
              </a:extLst>
            </p:cNvPr>
            <p:cNvGrpSpPr/>
            <p:nvPr/>
          </p:nvGrpSpPr>
          <p:grpSpPr>
            <a:xfrm>
              <a:off x="3111881" y="4620898"/>
              <a:ext cx="1497951" cy="94346"/>
              <a:chOff x="6806444" y="1843137"/>
              <a:chExt cx="1997268" cy="125795"/>
            </a:xfrm>
          </p:grpSpPr>
          <p:cxnSp>
            <p:nvCxnSpPr>
              <p:cNvPr id="33" name="Straight Connector 99">
                <a:extLst>
                  <a:ext uri="{FF2B5EF4-FFF2-40B4-BE49-F238E27FC236}">
                    <a16:creationId xmlns:a16="http://schemas.microsoft.com/office/drawing/2014/main" id="{35118D84-DAE9-4F83-B840-C939A525C1B6}"/>
                  </a:ext>
                </a:extLst>
              </p:cNvPr>
              <p:cNvCxnSpPr>
                <a:cxnSpLocks/>
                <a:stCxn id="34" idx="6"/>
              </p:cNvCxnSpPr>
              <p:nvPr/>
            </p:nvCxnSpPr>
            <p:spPr>
              <a:xfrm>
                <a:off x="6932239" y="1906035"/>
                <a:ext cx="1871473" cy="0"/>
              </a:xfrm>
              <a:prstGeom prst="line">
                <a:avLst/>
              </a:prstGeom>
              <a:noFill/>
              <a:ln w="6350" cap="flat" cmpd="sng" algn="ctr">
                <a:solidFill>
                  <a:sysClr val="windowText" lastClr="000000">
                    <a:lumMod val="95000"/>
                    <a:lumOff val="5000"/>
                  </a:sysClr>
                </a:solidFill>
                <a:prstDash val="solid"/>
                <a:miter lim="800000"/>
              </a:ln>
              <a:effectLst/>
            </p:spPr>
          </p:cxnSp>
          <p:sp>
            <p:nvSpPr>
              <p:cNvPr id="34" name="Oval 100">
                <a:extLst>
                  <a:ext uri="{FF2B5EF4-FFF2-40B4-BE49-F238E27FC236}">
                    <a16:creationId xmlns:a16="http://schemas.microsoft.com/office/drawing/2014/main" id="{4FAA21F6-FAB2-4C41-88C5-69B3BC758162}"/>
                  </a:ext>
                </a:extLst>
              </p:cNvPr>
              <p:cNvSpPr/>
              <p:nvPr/>
            </p:nvSpPr>
            <p:spPr>
              <a:xfrm>
                <a:off x="6806444" y="1843137"/>
                <a:ext cx="125795" cy="125795"/>
              </a:xfrm>
              <a:prstGeom prst="ellipse">
                <a:avLst/>
              </a:prstGeom>
              <a:solidFill>
                <a:srgbClr val="C13018"/>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21" name="Graphic 3" descr="Magnifying glass">
              <a:extLst>
                <a:ext uri="{FF2B5EF4-FFF2-40B4-BE49-F238E27FC236}">
                  <a16:creationId xmlns:a16="http://schemas.microsoft.com/office/drawing/2014/main" id="{7FFE1457-12FC-4F55-9721-CD6C53986E58}"/>
                </a:ext>
              </a:extLst>
            </p:cNvPr>
            <p:cNvSpPr/>
            <p:nvPr/>
          </p:nvSpPr>
          <p:spPr>
            <a:xfrm flipH="1">
              <a:off x="4607230" y="4494947"/>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C13018"/>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2" name="TextBox 73">
              <a:extLst>
                <a:ext uri="{FF2B5EF4-FFF2-40B4-BE49-F238E27FC236}">
                  <a16:creationId xmlns:a16="http://schemas.microsoft.com/office/drawing/2014/main" id="{82BAE682-FC71-48AA-B4C8-E1DF680F3C2D}"/>
                </a:ext>
              </a:extLst>
            </p:cNvPr>
            <p:cNvSpPr txBox="1"/>
            <p:nvPr/>
          </p:nvSpPr>
          <p:spPr>
            <a:xfrm>
              <a:off x="5001968" y="4529571"/>
              <a:ext cx="2194560" cy="276999"/>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High reliability</a:t>
              </a:r>
            </a:p>
          </p:txBody>
        </p:sp>
        <p:grpSp>
          <p:nvGrpSpPr>
            <p:cNvPr id="23" name="Group 95">
              <a:extLst>
                <a:ext uri="{FF2B5EF4-FFF2-40B4-BE49-F238E27FC236}">
                  <a16:creationId xmlns:a16="http://schemas.microsoft.com/office/drawing/2014/main" id="{664EE9EA-9F38-4BF5-B20B-09D17B51D690}"/>
                </a:ext>
              </a:extLst>
            </p:cNvPr>
            <p:cNvGrpSpPr/>
            <p:nvPr/>
          </p:nvGrpSpPr>
          <p:grpSpPr>
            <a:xfrm>
              <a:off x="2393535" y="2820825"/>
              <a:ext cx="2216297" cy="94346"/>
              <a:chOff x="5855107" y="1843137"/>
              <a:chExt cx="2955067" cy="125795"/>
            </a:xfrm>
          </p:grpSpPr>
          <p:cxnSp>
            <p:nvCxnSpPr>
              <p:cNvPr id="31" name="Straight Connector 96">
                <a:extLst>
                  <a:ext uri="{FF2B5EF4-FFF2-40B4-BE49-F238E27FC236}">
                    <a16:creationId xmlns:a16="http://schemas.microsoft.com/office/drawing/2014/main" id="{892C2B6E-483C-46B2-B093-6339D00EB5A1}"/>
                  </a:ext>
                </a:extLst>
              </p:cNvPr>
              <p:cNvCxnSpPr>
                <a:cxnSpLocks/>
                <a:endCxn id="32" idx="6"/>
              </p:cNvCxnSpPr>
              <p:nvPr/>
            </p:nvCxnSpPr>
            <p:spPr>
              <a:xfrm flipH="1">
                <a:off x="5980902" y="1906034"/>
                <a:ext cx="2829272" cy="0"/>
              </a:xfrm>
              <a:prstGeom prst="line">
                <a:avLst/>
              </a:prstGeom>
              <a:noFill/>
              <a:ln w="6350" cap="flat" cmpd="sng" algn="ctr">
                <a:solidFill>
                  <a:sysClr val="windowText" lastClr="000000">
                    <a:lumMod val="95000"/>
                    <a:lumOff val="5000"/>
                  </a:sysClr>
                </a:solidFill>
                <a:prstDash val="solid"/>
                <a:miter lim="800000"/>
              </a:ln>
              <a:effectLst/>
            </p:spPr>
          </p:cxnSp>
          <p:sp>
            <p:nvSpPr>
              <p:cNvPr id="32" name="Oval 97">
                <a:extLst>
                  <a:ext uri="{FF2B5EF4-FFF2-40B4-BE49-F238E27FC236}">
                    <a16:creationId xmlns:a16="http://schemas.microsoft.com/office/drawing/2014/main" id="{832401A3-85B6-4806-9324-0F01CC09F9A5}"/>
                  </a:ext>
                </a:extLst>
              </p:cNvPr>
              <p:cNvSpPr/>
              <p:nvPr/>
            </p:nvSpPr>
            <p:spPr>
              <a:xfrm>
                <a:off x="5855107" y="1843137"/>
                <a:ext cx="125795" cy="125795"/>
              </a:xfrm>
              <a:prstGeom prst="ellipse">
                <a:avLst/>
              </a:prstGeom>
              <a:solidFill>
                <a:srgbClr val="F7931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24" name="Graphic 3" descr="Magnifying glass">
              <a:extLst>
                <a:ext uri="{FF2B5EF4-FFF2-40B4-BE49-F238E27FC236}">
                  <a16:creationId xmlns:a16="http://schemas.microsoft.com/office/drawing/2014/main" id="{AE9D3FE3-99CF-445F-92C8-F949D9C6A84F}"/>
                </a:ext>
              </a:extLst>
            </p:cNvPr>
            <p:cNvSpPr/>
            <p:nvPr/>
          </p:nvSpPr>
          <p:spPr>
            <a:xfrm flipH="1">
              <a:off x="4607230" y="2694874"/>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F7931F"/>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5" name="TextBox 66">
              <a:extLst>
                <a:ext uri="{FF2B5EF4-FFF2-40B4-BE49-F238E27FC236}">
                  <a16:creationId xmlns:a16="http://schemas.microsoft.com/office/drawing/2014/main" id="{FD6574A9-C462-4B1A-8946-1526006A6401}"/>
                </a:ext>
              </a:extLst>
            </p:cNvPr>
            <p:cNvSpPr txBox="1"/>
            <p:nvPr/>
          </p:nvSpPr>
          <p:spPr>
            <a:xfrm>
              <a:off x="5001968" y="2729498"/>
              <a:ext cx="2194560" cy="276999"/>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No offsite emergency</a:t>
              </a:r>
            </a:p>
          </p:txBody>
        </p:sp>
        <p:grpSp>
          <p:nvGrpSpPr>
            <p:cNvPr id="26" name="Group 92">
              <a:extLst>
                <a:ext uri="{FF2B5EF4-FFF2-40B4-BE49-F238E27FC236}">
                  <a16:creationId xmlns:a16="http://schemas.microsoft.com/office/drawing/2014/main" id="{E75AAFAF-E537-4487-8547-EC29DCF78436}"/>
                </a:ext>
              </a:extLst>
            </p:cNvPr>
            <p:cNvGrpSpPr/>
            <p:nvPr/>
          </p:nvGrpSpPr>
          <p:grpSpPr>
            <a:xfrm>
              <a:off x="2677095" y="1620777"/>
              <a:ext cx="1926275" cy="94346"/>
              <a:chOff x="6224562" y="1843137"/>
              <a:chExt cx="2568367" cy="125795"/>
            </a:xfrm>
          </p:grpSpPr>
          <p:cxnSp>
            <p:nvCxnSpPr>
              <p:cNvPr id="29" name="Straight Connector 93">
                <a:extLst>
                  <a:ext uri="{FF2B5EF4-FFF2-40B4-BE49-F238E27FC236}">
                    <a16:creationId xmlns:a16="http://schemas.microsoft.com/office/drawing/2014/main" id="{5C4CE7BA-0020-4179-AFE1-A7B332EB68BC}"/>
                  </a:ext>
                </a:extLst>
              </p:cNvPr>
              <p:cNvCxnSpPr>
                <a:cxnSpLocks/>
                <a:stCxn id="30" idx="6"/>
              </p:cNvCxnSpPr>
              <p:nvPr/>
            </p:nvCxnSpPr>
            <p:spPr>
              <a:xfrm>
                <a:off x="6350357" y="1906034"/>
                <a:ext cx="2442572" cy="0"/>
              </a:xfrm>
              <a:prstGeom prst="line">
                <a:avLst/>
              </a:prstGeom>
              <a:noFill/>
              <a:ln w="6350" cap="flat" cmpd="sng" algn="ctr">
                <a:solidFill>
                  <a:sysClr val="windowText" lastClr="000000">
                    <a:lumMod val="95000"/>
                    <a:lumOff val="5000"/>
                  </a:sysClr>
                </a:solidFill>
                <a:prstDash val="solid"/>
                <a:miter lim="800000"/>
              </a:ln>
              <a:effectLst/>
            </p:spPr>
          </p:cxnSp>
          <p:sp>
            <p:nvSpPr>
              <p:cNvPr id="30" name="Oval 94">
                <a:extLst>
                  <a:ext uri="{FF2B5EF4-FFF2-40B4-BE49-F238E27FC236}">
                    <a16:creationId xmlns:a16="http://schemas.microsoft.com/office/drawing/2014/main" id="{10B1C751-B5C0-4556-A251-2D40CBE8B16D}"/>
                  </a:ext>
                </a:extLst>
              </p:cNvPr>
              <p:cNvSpPr/>
              <p:nvPr/>
            </p:nvSpPr>
            <p:spPr>
              <a:xfrm>
                <a:off x="6224562" y="1843137"/>
                <a:ext cx="125795" cy="125795"/>
              </a:xfrm>
              <a:prstGeom prst="ellipse">
                <a:avLst/>
              </a:prstGeom>
              <a:solidFill>
                <a:srgbClr val="4CC1E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endParaRPr>
              </a:p>
            </p:txBody>
          </p:sp>
        </p:grpSp>
        <p:sp>
          <p:nvSpPr>
            <p:cNvPr id="27" name="Graphic 3" descr="Magnifying glass">
              <a:extLst>
                <a:ext uri="{FF2B5EF4-FFF2-40B4-BE49-F238E27FC236}">
                  <a16:creationId xmlns:a16="http://schemas.microsoft.com/office/drawing/2014/main" id="{8DD65B04-F920-4AFF-9EB0-1E4828AF8D10}"/>
                </a:ext>
              </a:extLst>
            </p:cNvPr>
            <p:cNvSpPr/>
            <p:nvPr/>
          </p:nvSpPr>
          <p:spPr>
            <a:xfrm flipH="1">
              <a:off x="4607230" y="1494826"/>
              <a:ext cx="346249" cy="346249"/>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4CC1EF">
                <a:lumMod val="75000"/>
              </a:srgb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sp>
          <p:nvSpPr>
            <p:cNvPr id="28" name="TextBox 57">
              <a:extLst>
                <a:ext uri="{FF2B5EF4-FFF2-40B4-BE49-F238E27FC236}">
                  <a16:creationId xmlns:a16="http://schemas.microsoft.com/office/drawing/2014/main" id="{C5BA691C-3072-4BE6-B52A-2FE2B6A6F1F5}"/>
                </a:ext>
              </a:extLst>
            </p:cNvPr>
            <p:cNvSpPr txBox="1"/>
            <p:nvPr/>
          </p:nvSpPr>
          <p:spPr>
            <a:xfrm>
              <a:off x="5001968" y="1390951"/>
              <a:ext cx="2340000" cy="553998"/>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100% usage of resources</a:t>
              </a:r>
            </a:p>
          </p:txBody>
        </p:sp>
      </p:grpSp>
    </p:spTree>
    <p:extLst>
      <p:ext uri="{BB962C8B-B14F-4D97-AF65-F5344CB8AC3E}">
        <p14:creationId xmlns:p14="http://schemas.microsoft.com/office/powerpoint/2010/main" val="385431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5116D-488D-4645-8C8A-D0DDCEC716F2}"/>
              </a:ext>
            </a:extLst>
          </p:cNvPr>
          <p:cNvSpPr>
            <a:spLocks noGrp="1"/>
          </p:cNvSpPr>
          <p:nvPr>
            <p:ph type="title"/>
          </p:nvPr>
        </p:nvSpPr>
        <p:spPr/>
        <p:txBody>
          <a:bodyPr/>
          <a:lstStyle/>
          <a:p>
            <a:r>
              <a:rPr lang="it-IT" dirty="0"/>
              <a:t>ALFRED: the Advanced Lead-</a:t>
            </a:r>
            <a:r>
              <a:rPr lang="it-IT" dirty="0" err="1"/>
              <a:t>cooled</a:t>
            </a:r>
            <a:r>
              <a:rPr lang="it-IT" dirty="0"/>
              <a:t> Fast </a:t>
            </a:r>
            <a:r>
              <a:rPr lang="it-IT" dirty="0" err="1"/>
              <a:t>Reactor</a:t>
            </a:r>
            <a:r>
              <a:rPr lang="it-IT" dirty="0"/>
              <a:t> </a:t>
            </a:r>
            <a:r>
              <a:rPr lang="it-IT" dirty="0" err="1"/>
              <a:t>European</a:t>
            </a:r>
            <a:r>
              <a:rPr lang="it-IT" dirty="0"/>
              <a:t> </a:t>
            </a:r>
            <a:r>
              <a:rPr lang="it-IT" dirty="0" err="1"/>
              <a:t>Demonstrator</a:t>
            </a:r>
            <a:endParaRPr lang="it-IT" dirty="0"/>
          </a:p>
        </p:txBody>
      </p:sp>
      <p:sp>
        <p:nvSpPr>
          <p:cNvPr id="4" name="Segnaposto numero diapositiva 3">
            <a:extLst>
              <a:ext uri="{FF2B5EF4-FFF2-40B4-BE49-F238E27FC236}">
                <a16:creationId xmlns:a16="http://schemas.microsoft.com/office/drawing/2014/main" id="{F23B312E-C793-4149-BDF2-0951E9AEE123}"/>
              </a:ext>
            </a:extLst>
          </p:cNvPr>
          <p:cNvSpPr>
            <a:spLocks noGrp="1"/>
          </p:cNvSpPr>
          <p:nvPr>
            <p:ph type="sldNum" sz="quarter" idx="4"/>
          </p:nvPr>
        </p:nvSpPr>
        <p:spPr/>
        <p:txBody>
          <a:bodyPr/>
          <a:lstStyle/>
          <a:p>
            <a:pPr algn="r"/>
            <a:fld id="{256D3EEF-DE4E-429D-8EC4-DDC531AFF587}" type="slidenum">
              <a:rPr lang="it-IT" smtClean="0"/>
              <a:pPr algn="r"/>
              <a:t>6</a:t>
            </a:fld>
            <a:endParaRPr lang="it-IT"/>
          </a:p>
        </p:txBody>
      </p:sp>
      <p:sp>
        <p:nvSpPr>
          <p:cNvPr id="5" name="Segnaposto piè di pagina 4">
            <a:extLst>
              <a:ext uri="{FF2B5EF4-FFF2-40B4-BE49-F238E27FC236}">
                <a16:creationId xmlns:a16="http://schemas.microsoft.com/office/drawing/2014/main" id="{85AD877E-31FA-4529-9763-5D4147A1E2CC}"/>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pic>
        <p:nvPicPr>
          <p:cNvPr id="6" name="Picture 2" descr="P:\ENTI\RSC-CSA\ALFRED Project\003_Primary\Primary System\LAYOUT\Complete_2.png">
            <a:extLst>
              <a:ext uri="{FF2B5EF4-FFF2-40B4-BE49-F238E27FC236}">
                <a16:creationId xmlns:a16="http://schemas.microsoft.com/office/drawing/2014/main" id="{C2BADB36-9F37-45A3-884E-EA15F4E99E9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107" b="95282" l="24000" r="65241"/>
                    </a14:imgEffect>
                  </a14:imgLayer>
                </a14:imgProps>
              </a:ext>
              <a:ext uri="{28A0092B-C50C-407E-A947-70E740481C1C}">
                <a14:useLocalDpi xmlns:a14="http://schemas.microsoft.com/office/drawing/2010/main" val="0"/>
              </a:ext>
            </a:extLst>
          </a:blip>
          <a:srcRect l="20942" r="31425"/>
          <a:stretch/>
        </p:blipFill>
        <p:spPr bwMode="auto">
          <a:xfrm>
            <a:off x="8215276" y="1430703"/>
            <a:ext cx="3976724" cy="494355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1B18CF65-4893-42C9-9C34-B1578339841E}"/>
              </a:ext>
            </a:extLst>
          </p:cNvPr>
          <p:cNvSpPr/>
          <p:nvPr/>
        </p:nvSpPr>
        <p:spPr>
          <a:xfrm>
            <a:off x="2274744" y="1640884"/>
            <a:ext cx="4944763" cy="707886"/>
          </a:xfrm>
          <a:prstGeom prst="rect">
            <a:avLst/>
          </a:prstGeom>
        </p:spPr>
        <p:txBody>
          <a:bodyPr wrap="square">
            <a:spAutoFit/>
          </a:bodyPr>
          <a:lstStyle/>
          <a:p>
            <a:r>
              <a:rPr lang="en-US" sz="2000" dirty="0">
                <a:solidFill>
                  <a:schemeClr val="accent1">
                    <a:lumMod val="75000"/>
                  </a:schemeClr>
                </a:solidFill>
                <a:ea typeface="Times New Roman" panose="02020603050405020304" pitchFamily="18" charset="0"/>
              </a:rPr>
              <a:t>No other advanced reactor technology can feature the same unique aspects</a:t>
            </a:r>
            <a:endParaRPr lang="it-IT" sz="2000" dirty="0">
              <a:solidFill>
                <a:schemeClr val="accent1">
                  <a:lumMod val="75000"/>
                </a:schemeClr>
              </a:solidFill>
            </a:endParaRPr>
          </a:p>
        </p:txBody>
      </p:sp>
      <p:sp>
        <p:nvSpPr>
          <p:cNvPr id="8" name="Rettangolo 7">
            <a:extLst>
              <a:ext uri="{FF2B5EF4-FFF2-40B4-BE49-F238E27FC236}">
                <a16:creationId xmlns:a16="http://schemas.microsoft.com/office/drawing/2014/main" id="{842219E5-9FA5-42B9-B66E-4445EB72C17F}"/>
              </a:ext>
            </a:extLst>
          </p:cNvPr>
          <p:cNvSpPr/>
          <p:nvPr/>
        </p:nvSpPr>
        <p:spPr>
          <a:xfrm>
            <a:off x="2274744" y="2463807"/>
            <a:ext cx="4944763" cy="707886"/>
          </a:xfrm>
          <a:prstGeom prst="rect">
            <a:avLst/>
          </a:prstGeom>
        </p:spPr>
        <p:txBody>
          <a:bodyPr wrap="square">
            <a:spAutoFit/>
          </a:bodyPr>
          <a:lstStyle/>
          <a:p>
            <a:r>
              <a:rPr lang="en-US" sz="2000" dirty="0">
                <a:solidFill>
                  <a:schemeClr val="bg1">
                    <a:lumMod val="50000"/>
                  </a:schemeClr>
                </a:solidFill>
                <a:latin typeface="+mj-lt"/>
                <a:ea typeface="Times New Roman" panose="02020603050405020304" pitchFamily="18" charset="0"/>
              </a:rPr>
              <a:t>One of the most promising technologies for deployment in the SMR segment</a:t>
            </a:r>
            <a:endParaRPr lang="it-IT" sz="2000" dirty="0">
              <a:solidFill>
                <a:schemeClr val="bg1">
                  <a:lumMod val="50000"/>
                </a:schemeClr>
              </a:solidFill>
              <a:latin typeface="+mj-lt"/>
            </a:endParaRPr>
          </a:p>
        </p:txBody>
      </p:sp>
      <p:sp>
        <p:nvSpPr>
          <p:cNvPr id="9" name="Rettangolo 8">
            <a:extLst>
              <a:ext uri="{FF2B5EF4-FFF2-40B4-BE49-F238E27FC236}">
                <a16:creationId xmlns:a16="http://schemas.microsoft.com/office/drawing/2014/main" id="{0B445F60-CD25-48DE-9423-E88F7B4B397C}"/>
              </a:ext>
            </a:extLst>
          </p:cNvPr>
          <p:cNvSpPr/>
          <p:nvPr/>
        </p:nvSpPr>
        <p:spPr>
          <a:xfrm>
            <a:off x="2274744" y="3225175"/>
            <a:ext cx="5165142" cy="707886"/>
          </a:xfrm>
          <a:prstGeom prst="rect">
            <a:avLst/>
          </a:prstGeom>
        </p:spPr>
        <p:txBody>
          <a:bodyPr wrap="square">
            <a:spAutoFit/>
          </a:bodyPr>
          <a:lstStyle/>
          <a:p>
            <a:r>
              <a:rPr lang="en-US" sz="2000" dirty="0">
                <a:solidFill>
                  <a:srgbClr val="92D050"/>
                </a:solidFill>
                <a:latin typeface="+mj-lt"/>
                <a:ea typeface="Times New Roman" panose="02020603050405020304" pitchFamily="18" charset="0"/>
              </a:rPr>
              <a:t>Steadily increasing attention by industry and utilities worldwide</a:t>
            </a:r>
            <a:endParaRPr lang="it-IT" sz="2000" dirty="0">
              <a:solidFill>
                <a:srgbClr val="92D050"/>
              </a:solidFill>
              <a:latin typeface="+mj-lt"/>
            </a:endParaRPr>
          </a:p>
        </p:txBody>
      </p:sp>
      <p:sp>
        <p:nvSpPr>
          <p:cNvPr id="10" name="Rettangolo 9">
            <a:extLst>
              <a:ext uri="{FF2B5EF4-FFF2-40B4-BE49-F238E27FC236}">
                <a16:creationId xmlns:a16="http://schemas.microsoft.com/office/drawing/2014/main" id="{436ABDF7-35FB-4B1E-928E-4E3BA09B4CF1}"/>
              </a:ext>
            </a:extLst>
          </p:cNvPr>
          <p:cNvSpPr/>
          <p:nvPr/>
        </p:nvSpPr>
        <p:spPr>
          <a:xfrm>
            <a:off x="2274744" y="3986543"/>
            <a:ext cx="4944763" cy="707886"/>
          </a:xfrm>
          <a:prstGeom prst="rect">
            <a:avLst/>
          </a:prstGeom>
        </p:spPr>
        <p:txBody>
          <a:bodyPr wrap="square">
            <a:spAutoFit/>
          </a:bodyPr>
          <a:lstStyle/>
          <a:p>
            <a:r>
              <a:rPr lang="en-US" sz="2000" dirty="0">
                <a:solidFill>
                  <a:srgbClr val="00B0F0"/>
                </a:solidFill>
                <a:latin typeface="+mj-lt"/>
                <a:ea typeface="Times New Roman" panose="02020603050405020304" pitchFamily="18" charset="0"/>
              </a:rPr>
              <a:t>Recognized by inclusion in the research agendas at international level (GIF, ESNII)</a:t>
            </a:r>
            <a:endParaRPr lang="it-IT" sz="2000" dirty="0">
              <a:solidFill>
                <a:srgbClr val="00B0F0"/>
              </a:solidFill>
              <a:latin typeface="+mj-lt"/>
            </a:endParaRPr>
          </a:p>
        </p:txBody>
      </p:sp>
      <p:sp>
        <p:nvSpPr>
          <p:cNvPr id="11" name="Rettangolo 10">
            <a:extLst>
              <a:ext uri="{FF2B5EF4-FFF2-40B4-BE49-F238E27FC236}">
                <a16:creationId xmlns:a16="http://schemas.microsoft.com/office/drawing/2014/main" id="{FAAF9D54-F0D9-48B7-AD9A-35A4EC59420A}"/>
              </a:ext>
            </a:extLst>
          </p:cNvPr>
          <p:cNvSpPr/>
          <p:nvPr/>
        </p:nvSpPr>
        <p:spPr>
          <a:xfrm>
            <a:off x="1390800" y="5047827"/>
            <a:ext cx="6361384" cy="1015663"/>
          </a:xfrm>
          <a:prstGeom prst="rect">
            <a:avLst/>
          </a:prstGeom>
        </p:spPr>
        <p:txBody>
          <a:bodyPr wrap="square">
            <a:spAutoFit/>
          </a:bodyPr>
          <a:lstStyle/>
          <a:p>
            <a:pPr algn="ctr"/>
            <a:r>
              <a:rPr lang="en-US" sz="2000" dirty="0">
                <a:latin typeface="+mj-lt"/>
                <a:ea typeface="Times New Roman" panose="02020603050405020304" pitchFamily="18" charset="0"/>
              </a:rPr>
              <a:t>ALFRED, a </a:t>
            </a:r>
            <a:r>
              <a:rPr lang="en-US" sz="2000" b="1" dirty="0">
                <a:latin typeface="+mj-lt"/>
                <a:ea typeface="Times New Roman" panose="02020603050405020304" pitchFamily="18" charset="0"/>
              </a:rPr>
              <a:t>demonstration reactor</a:t>
            </a:r>
            <a:r>
              <a:rPr lang="en-US" sz="2000" dirty="0">
                <a:latin typeface="+mj-lt"/>
                <a:ea typeface="Times New Roman" panose="02020603050405020304" pitchFamily="18" charset="0"/>
              </a:rPr>
              <a:t>, also </a:t>
            </a:r>
            <a:r>
              <a:rPr lang="en-US" sz="2000" b="1" dirty="0">
                <a:solidFill>
                  <a:srgbClr val="C00000"/>
                </a:solidFill>
                <a:latin typeface="+mj-lt"/>
                <a:ea typeface="Times New Roman" panose="02020603050405020304" pitchFamily="18" charset="0"/>
              </a:rPr>
              <a:t>prototypic of a Lead-based SMR</a:t>
            </a:r>
            <a:r>
              <a:rPr lang="en-US" sz="2000" dirty="0">
                <a:latin typeface="+mj-lt"/>
                <a:ea typeface="Times New Roman" panose="02020603050405020304" pitchFamily="18" charset="0"/>
              </a:rPr>
              <a:t>, to bridge the final gap between conducted research and industrial application</a:t>
            </a:r>
            <a:endParaRPr lang="it-IT" sz="2000" dirty="0">
              <a:latin typeface="+mj-lt"/>
            </a:endParaRPr>
          </a:p>
        </p:txBody>
      </p:sp>
      <p:pic>
        <p:nvPicPr>
          <p:cNvPr id="12" name="Immagine 11">
            <a:extLst>
              <a:ext uri="{FF2B5EF4-FFF2-40B4-BE49-F238E27FC236}">
                <a16:creationId xmlns:a16="http://schemas.microsoft.com/office/drawing/2014/main" id="{8B89D131-BADD-417A-B83C-40949F291E2B}"/>
              </a:ext>
            </a:extLst>
          </p:cNvPr>
          <p:cNvPicPr>
            <a:picLocks noChangeAspect="1"/>
          </p:cNvPicPr>
          <p:nvPr/>
        </p:nvPicPr>
        <p:blipFill rotWithShape="1">
          <a:blip r:embed="rId4">
            <a:clrChange>
              <a:clrFrom>
                <a:srgbClr val="FFFFFF"/>
              </a:clrFrom>
              <a:clrTo>
                <a:srgbClr val="FFFFFF">
                  <a:alpha val="0"/>
                </a:srgbClr>
              </a:clrTo>
            </a:clrChange>
          </a:blip>
          <a:srcRect l="24727" t="40387" r="66415" b="46107"/>
          <a:stretch/>
        </p:blipFill>
        <p:spPr>
          <a:xfrm>
            <a:off x="1402073" y="1673868"/>
            <a:ext cx="754145" cy="646331"/>
          </a:xfrm>
          <a:prstGeom prst="rect">
            <a:avLst/>
          </a:prstGeom>
        </p:spPr>
      </p:pic>
      <p:pic>
        <p:nvPicPr>
          <p:cNvPr id="13" name="Immagine 12">
            <a:extLst>
              <a:ext uri="{FF2B5EF4-FFF2-40B4-BE49-F238E27FC236}">
                <a16:creationId xmlns:a16="http://schemas.microsoft.com/office/drawing/2014/main" id="{F0534EB5-28CB-4331-956F-A3D1BA226F80}"/>
              </a:ext>
            </a:extLst>
          </p:cNvPr>
          <p:cNvPicPr>
            <a:picLocks noChangeAspect="1"/>
          </p:cNvPicPr>
          <p:nvPr/>
        </p:nvPicPr>
        <p:blipFill rotWithShape="1">
          <a:blip r:embed="rId4">
            <a:clrChange>
              <a:clrFrom>
                <a:srgbClr val="FFFFFF"/>
              </a:clrFrom>
              <a:clrTo>
                <a:srgbClr val="FFFFFF">
                  <a:alpha val="0"/>
                </a:srgbClr>
              </a:clrTo>
            </a:clrChange>
          </a:blip>
          <a:srcRect l="82967" t="69985" r="8175" b="16509"/>
          <a:stretch/>
        </p:blipFill>
        <p:spPr>
          <a:xfrm>
            <a:off x="1402073" y="2424520"/>
            <a:ext cx="754145" cy="646331"/>
          </a:xfrm>
          <a:prstGeom prst="rect">
            <a:avLst/>
          </a:prstGeom>
        </p:spPr>
      </p:pic>
      <p:pic>
        <p:nvPicPr>
          <p:cNvPr id="14" name="Immagine 13">
            <a:extLst>
              <a:ext uri="{FF2B5EF4-FFF2-40B4-BE49-F238E27FC236}">
                <a16:creationId xmlns:a16="http://schemas.microsoft.com/office/drawing/2014/main" id="{3E70B5F0-A82B-49E8-9635-1068B1DC5B28}"/>
              </a:ext>
            </a:extLst>
          </p:cNvPr>
          <p:cNvPicPr>
            <a:picLocks noChangeAspect="1"/>
          </p:cNvPicPr>
          <p:nvPr/>
        </p:nvPicPr>
        <p:blipFill rotWithShape="1">
          <a:blip r:embed="rId4">
            <a:clrChange>
              <a:clrFrom>
                <a:srgbClr val="FFFFFF"/>
              </a:clrFrom>
              <a:clrTo>
                <a:srgbClr val="FFFFFF">
                  <a:alpha val="0"/>
                </a:srgbClr>
              </a:clrTo>
            </a:clrChange>
          </a:blip>
          <a:srcRect l="25635" t="69295" r="65507" b="17199"/>
          <a:stretch/>
        </p:blipFill>
        <p:spPr>
          <a:xfrm>
            <a:off x="1354829" y="3175172"/>
            <a:ext cx="848633" cy="727311"/>
          </a:xfrm>
          <a:prstGeom prst="rect">
            <a:avLst/>
          </a:prstGeom>
        </p:spPr>
      </p:pic>
      <p:pic>
        <p:nvPicPr>
          <p:cNvPr id="15" name="Immagine 14">
            <a:extLst>
              <a:ext uri="{FF2B5EF4-FFF2-40B4-BE49-F238E27FC236}">
                <a16:creationId xmlns:a16="http://schemas.microsoft.com/office/drawing/2014/main" id="{6A6FCA08-5872-4A5D-9E38-83B1CF6E3C20}"/>
              </a:ext>
            </a:extLst>
          </p:cNvPr>
          <p:cNvPicPr>
            <a:picLocks noChangeAspect="1"/>
          </p:cNvPicPr>
          <p:nvPr/>
        </p:nvPicPr>
        <p:blipFill rotWithShape="1">
          <a:blip r:embed="rId4">
            <a:clrChange>
              <a:clrFrom>
                <a:srgbClr val="FFFFFF"/>
              </a:clrFrom>
              <a:clrTo>
                <a:srgbClr val="FFFFFF">
                  <a:alpha val="0"/>
                </a:srgbClr>
              </a:clrTo>
            </a:clrChange>
          </a:blip>
          <a:srcRect l="64148" t="11525" r="26994" b="74969"/>
          <a:stretch/>
        </p:blipFill>
        <p:spPr>
          <a:xfrm>
            <a:off x="1402073" y="4006805"/>
            <a:ext cx="754145" cy="646331"/>
          </a:xfrm>
          <a:prstGeom prst="rect">
            <a:avLst/>
          </a:prstGeom>
        </p:spPr>
      </p:pic>
    </p:spTree>
    <p:extLst>
      <p:ext uri="{BB962C8B-B14F-4D97-AF65-F5344CB8AC3E}">
        <p14:creationId xmlns:p14="http://schemas.microsoft.com/office/powerpoint/2010/main" val="6425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542D9-1D5F-4A42-BCC0-BBB1734C56D0}"/>
              </a:ext>
            </a:extLst>
          </p:cNvPr>
          <p:cNvSpPr>
            <a:spLocks noGrp="1"/>
          </p:cNvSpPr>
          <p:nvPr>
            <p:ph type="title"/>
          </p:nvPr>
        </p:nvSpPr>
        <p:spPr/>
        <p:txBody>
          <a:bodyPr/>
          <a:lstStyle/>
          <a:p>
            <a:r>
              <a:rPr lang="it-IT" dirty="0"/>
              <a:t>A world-class </a:t>
            </a:r>
            <a:r>
              <a:rPr lang="it-IT" dirty="0" err="1"/>
              <a:t>Research</a:t>
            </a:r>
            <a:r>
              <a:rPr lang="it-IT" dirty="0"/>
              <a:t> </a:t>
            </a:r>
            <a:r>
              <a:rPr lang="it-IT" dirty="0" err="1"/>
              <a:t>Infrastructure</a:t>
            </a:r>
            <a:endParaRPr lang="it-IT" dirty="0"/>
          </a:p>
        </p:txBody>
      </p:sp>
      <p:sp>
        <p:nvSpPr>
          <p:cNvPr id="4" name="Segnaposto numero diapositiva 3">
            <a:extLst>
              <a:ext uri="{FF2B5EF4-FFF2-40B4-BE49-F238E27FC236}">
                <a16:creationId xmlns:a16="http://schemas.microsoft.com/office/drawing/2014/main" id="{77C7A440-8A6C-444D-9350-DF95CF647C4A}"/>
              </a:ext>
            </a:extLst>
          </p:cNvPr>
          <p:cNvSpPr>
            <a:spLocks noGrp="1"/>
          </p:cNvSpPr>
          <p:nvPr>
            <p:ph type="sldNum" sz="quarter" idx="4"/>
          </p:nvPr>
        </p:nvSpPr>
        <p:spPr/>
        <p:txBody>
          <a:bodyPr/>
          <a:lstStyle/>
          <a:p>
            <a:pPr algn="r"/>
            <a:fld id="{256D3EEF-DE4E-429D-8EC4-DDC531AFF587}" type="slidenum">
              <a:rPr lang="it-IT" smtClean="0"/>
              <a:pPr algn="r"/>
              <a:t>7</a:t>
            </a:fld>
            <a:endParaRPr lang="it-IT"/>
          </a:p>
        </p:txBody>
      </p:sp>
      <p:sp>
        <p:nvSpPr>
          <p:cNvPr id="5" name="Segnaposto piè di pagina 4">
            <a:extLst>
              <a:ext uri="{FF2B5EF4-FFF2-40B4-BE49-F238E27FC236}">
                <a16:creationId xmlns:a16="http://schemas.microsoft.com/office/drawing/2014/main" id="{622BF807-89AD-4E35-98B7-CEB43ED31916}"/>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
        <p:nvSpPr>
          <p:cNvPr id="42" name="Rettangolo 41">
            <a:extLst>
              <a:ext uri="{FF2B5EF4-FFF2-40B4-BE49-F238E27FC236}">
                <a16:creationId xmlns:a16="http://schemas.microsoft.com/office/drawing/2014/main" id="{3DCFC664-E7DC-4586-B307-CCC35CA2786B}"/>
              </a:ext>
            </a:extLst>
          </p:cNvPr>
          <p:cNvSpPr/>
          <p:nvPr/>
        </p:nvSpPr>
        <p:spPr>
          <a:xfrm>
            <a:off x="1153648" y="1645027"/>
            <a:ext cx="3345976" cy="923330"/>
          </a:xfrm>
          <a:prstGeom prst="rect">
            <a:avLst/>
          </a:prstGeom>
        </p:spPr>
        <p:txBody>
          <a:bodyPr wrap="square">
            <a:spAutoFit/>
          </a:bodyPr>
          <a:lstStyle/>
          <a:p>
            <a:r>
              <a:rPr lang="en-US" dirty="0">
                <a:solidFill>
                  <a:schemeClr val="accent1"/>
                </a:solidFill>
                <a:latin typeface="+mj-lt"/>
                <a:ea typeface="Times New Roman" panose="02020603050405020304" pitchFamily="18" charset="0"/>
              </a:rPr>
              <a:t>The largest pool facility in the world, for large-scale in rep-</a:t>
            </a:r>
            <a:r>
              <a:rPr lang="en-US" dirty="0" err="1">
                <a:solidFill>
                  <a:schemeClr val="accent1"/>
                </a:solidFill>
                <a:latin typeface="+mj-lt"/>
                <a:ea typeface="Times New Roman" panose="02020603050405020304" pitchFamily="18" charset="0"/>
              </a:rPr>
              <a:t>resentative</a:t>
            </a:r>
            <a:r>
              <a:rPr lang="en-US" dirty="0">
                <a:solidFill>
                  <a:schemeClr val="accent1"/>
                </a:solidFill>
                <a:latin typeface="+mj-lt"/>
                <a:ea typeface="Times New Roman" panose="02020603050405020304" pitchFamily="18" charset="0"/>
              </a:rPr>
              <a:t> conditions</a:t>
            </a:r>
            <a:endParaRPr lang="it-IT" dirty="0">
              <a:solidFill>
                <a:schemeClr val="accent1"/>
              </a:solidFill>
              <a:latin typeface="+mj-lt"/>
            </a:endParaRPr>
          </a:p>
        </p:txBody>
      </p:sp>
      <p:sp>
        <p:nvSpPr>
          <p:cNvPr id="43" name="Rettangolo 42">
            <a:extLst>
              <a:ext uri="{FF2B5EF4-FFF2-40B4-BE49-F238E27FC236}">
                <a16:creationId xmlns:a16="http://schemas.microsoft.com/office/drawing/2014/main" id="{51DECBC5-3581-4C7D-9BD5-AD31D757EECA}"/>
              </a:ext>
            </a:extLst>
          </p:cNvPr>
          <p:cNvSpPr/>
          <p:nvPr/>
        </p:nvSpPr>
        <p:spPr>
          <a:xfrm>
            <a:off x="8995442" y="1800099"/>
            <a:ext cx="2590785" cy="923330"/>
          </a:xfrm>
          <a:prstGeom prst="rect">
            <a:avLst/>
          </a:prstGeom>
        </p:spPr>
        <p:txBody>
          <a:bodyPr wrap="square">
            <a:spAutoFit/>
          </a:bodyPr>
          <a:lstStyle/>
          <a:p>
            <a:pPr algn="r"/>
            <a:r>
              <a:rPr lang="en-US" dirty="0">
                <a:solidFill>
                  <a:schemeClr val="accent3">
                    <a:lumMod val="75000"/>
                  </a:schemeClr>
                </a:solidFill>
                <a:latin typeface="+mj-lt"/>
                <a:ea typeface="Times New Roman" panose="02020603050405020304" pitchFamily="18" charset="0"/>
              </a:rPr>
              <a:t>A broad-scope laboratory on the chemistry of HLMs and materials science</a:t>
            </a:r>
          </a:p>
        </p:txBody>
      </p:sp>
      <p:sp>
        <p:nvSpPr>
          <p:cNvPr id="44" name="Rettangolo 43">
            <a:extLst>
              <a:ext uri="{FF2B5EF4-FFF2-40B4-BE49-F238E27FC236}">
                <a16:creationId xmlns:a16="http://schemas.microsoft.com/office/drawing/2014/main" id="{96BAE0EE-9713-430D-B57E-7AC92691B4AC}"/>
              </a:ext>
            </a:extLst>
          </p:cNvPr>
          <p:cNvSpPr/>
          <p:nvPr/>
        </p:nvSpPr>
        <p:spPr>
          <a:xfrm>
            <a:off x="9709099" y="3116195"/>
            <a:ext cx="2375218" cy="1477328"/>
          </a:xfrm>
          <a:prstGeom prst="rect">
            <a:avLst/>
          </a:prstGeom>
        </p:spPr>
        <p:txBody>
          <a:bodyPr wrap="square">
            <a:spAutoFit/>
          </a:bodyPr>
          <a:lstStyle/>
          <a:p>
            <a:pPr algn="ctr"/>
            <a:r>
              <a:rPr lang="en-US" dirty="0">
                <a:solidFill>
                  <a:schemeClr val="accent1">
                    <a:lumMod val="75000"/>
                  </a:schemeClr>
                </a:solidFill>
                <a:latin typeface="+mj-lt"/>
                <a:ea typeface="Times New Roman" panose="02020603050405020304" pitchFamily="18" charset="0"/>
              </a:rPr>
              <a:t>A pool facility for </a:t>
            </a:r>
          </a:p>
          <a:p>
            <a:pPr algn="ctr"/>
            <a:r>
              <a:rPr lang="en-US" dirty="0">
                <a:solidFill>
                  <a:schemeClr val="accent1">
                    <a:lumMod val="75000"/>
                  </a:schemeClr>
                </a:solidFill>
                <a:latin typeface="+mj-lt"/>
                <a:ea typeface="Times New Roman" panose="02020603050405020304" pitchFamily="18" charset="0"/>
              </a:rPr>
              <a:t>long-term experiments, </a:t>
            </a:r>
          </a:p>
          <a:p>
            <a:pPr algn="ctr"/>
            <a:r>
              <a:rPr lang="en-US" dirty="0">
                <a:solidFill>
                  <a:schemeClr val="accent1">
                    <a:lumMod val="75000"/>
                  </a:schemeClr>
                </a:solidFill>
                <a:latin typeface="+mj-lt"/>
                <a:ea typeface="Times New Roman" panose="02020603050405020304" pitchFamily="18" charset="0"/>
              </a:rPr>
              <a:t>to characterize the components and systems</a:t>
            </a:r>
            <a:endParaRPr lang="it-IT" dirty="0">
              <a:solidFill>
                <a:schemeClr val="accent1">
                  <a:lumMod val="75000"/>
                </a:schemeClr>
              </a:solidFill>
              <a:latin typeface="+mj-lt"/>
            </a:endParaRPr>
          </a:p>
        </p:txBody>
      </p:sp>
      <p:sp>
        <p:nvSpPr>
          <p:cNvPr id="45" name="Rettangolo 44">
            <a:extLst>
              <a:ext uri="{FF2B5EF4-FFF2-40B4-BE49-F238E27FC236}">
                <a16:creationId xmlns:a16="http://schemas.microsoft.com/office/drawing/2014/main" id="{273F324A-B51E-4775-BA03-0000315B358E}"/>
              </a:ext>
            </a:extLst>
          </p:cNvPr>
          <p:cNvSpPr/>
          <p:nvPr/>
        </p:nvSpPr>
        <p:spPr>
          <a:xfrm>
            <a:off x="8616280" y="4892967"/>
            <a:ext cx="3082204" cy="1200329"/>
          </a:xfrm>
          <a:prstGeom prst="rect">
            <a:avLst/>
          </a:prstGeom>
        </p:spPr>
        <p:txBody>
          <a:bodyPr wrap="square">
            <a:spAutoFit/>
          </a:bodyPr>
          <a:lstStyle/>
          <a:p>
            <a:pPr algn="r"/>
            <a:r>
              <a:rPr lang="en-US" dirty="0">
                <a:solidFill>
                  <a:schemeClr val="accent6">
                    <a:lumMod val="75000"/>
                  </a:schemeClr>
                </a:solidFill>
                <a:latin typeface="+mj-lt"/>
                <a:ea typeface="Times New Roman" panose="02020603050405020304" pitchFamily="18" charset="0"/>
              </a:rPr>
              <a:t>A facility devoted to the testing and qualification of systems and procedures for the handling of core elements</a:t>
            </a:r>
            <a:endParaRPr lang="it-IT" dirty="0">
              <a:solidFill>
                <a:schemeClr val="accent6">
                  <a:lumMod val="75000"/>
                </a:schemeClr>
              </a:solidFill>
              <a:latin typeface="+mj-lt"/>
            </a:endParaRPr>
          </a:p>
        </p:txBody>
      </p:sp>
      <p:sp>
        <p:nvSpPr>
          <p:cNvPr id="46" name="Rettangolo 45">
            <a:extLst>
              <a:ext uri="{FF2B5EF4-FFF2-40B4-BE49-F238E27FC236}">
                <a16:creationId xmlns:a16="http://schemas.microsoft.com/office/drawing/2014/main" id="{424175A8-A471-44AA-AF85-90675933F3DB}"/>
              </a:ext>
            </a:extLst>
          </p:cNvPr>
          <p:cNvSpPr/>
          <p:nvPr/>
        </p:nvSpPr>
        <p:spPr>
          <a:xfrm>
            <a:off x="939298" y="4869160"/>
            <a:ext cx="3428510" cy="1200329"/>
          </a:xfrm>
          <a:prstGeom prst="rect">
            <a:avLst/>
          </a:prstGeom>
        </p:spPr>
        <p:txBody>
          <a:bodyPr wrap="square">
            <a:spAutoFit/>
          </a:bodyPr>
          <a:lstStyle/>
          <a:p>
            <a:r>
              <a:rPr lang="en-US" dirty="0">
                <a:solidFill>
                  <a:schemeClr val="bg1">
                    <a:lumMod val="50000"/>
                  </a:schemeClr>
                </a:solidFill>
                <a:latin typeface="+mj-lt"/>
                <a:ea typeface="Times New Roman" panose="02020603050405020304" pitchFamily="18" charset="0"/>
              </a:rPr>
              <a:t>A loop facility for full-scale </a:t>
            </a:r>
          </a:p>
          <a:p>
            <a:r>
              <a:rPr lang="en-US" dirty="0">
                <a:solidFill>
                  <a:schemeClr val="bg1">
                    <a:lumMod val="50000"/>
                  </a:schemeClr>
                </a:solidFill>
                <a:latin typeface="+mj-lt"/>
                <a:ea typeface="Times New Roman" panose="02020603050405020304" pitchFamily="18" charset="0"/>
              </a:rPr>
              <a:t>testing complete thermal-hydraulic characterization of </a:t>
            </a:r>
          </a:p>
          <a:p>
            <a:r>
              <a:rPr lang="en-US" dirty="0">
                <a:solidFill>
                  <a:schemeClr val="bg1">
                    <a:lumMod val="50000"/>
                  </a:schemeClr>
                </a:solidFill>
                <a:latin typeface="+mj-lt"/>
                <a:ea typeface="Times New Roman" panose="02020603050405020304" pitchFamily="18" charset="0"/>
              </a:rPr>
              <a:t>fuel elements</a:t>
            </a:r>
            <a:endParaRPr lang="it-IT" dirty="0">
              <a:solidFill>
                <a:schemeClr val="bg1">
                  <a:lumMod val="50000"/>
                </a:schemeClr>
              </a:solidFill>
              <a:latin typeface="+mj-lt"/>
            </a:endParaRPr>
          </a:p>
        </p:txBody>
      </p:sp>
      <p:sp>
        <p:nvSpPr>
          <p:cNvPr id="47" name="Rettangolo 46">
            <a:extLst>
              <a:ext uri="{FF2B5EF4-FFF2-40B4-BE49-F238E27FC236}">
                <a16:creationId xmlns:a16="http://schemas.microsoft.com/office/drawing/2014/main" id="{5B0B860F-61DE-422D-8E76-CBF0E9FD2A40}"/>
              </a:ext>
            </a:extLst>
          </p:cNvPr>
          <p:cNvSpPr/>
          <p:nvPr/>
        </p:nvSpPr>
        <p:spPr>
          <a:xfrm>
            <a:off x="726026" y="3109784"/>
            <a:ext cx="2341168" cy="1477328"/>
          </a:xfrm>
          <a:prstGeom prst="rect">
            <a:avLst/>
          </a:prstGeom>
        </p:spPr>
        <p:txBody>
          <a:bodyPr wrap="square">
            <a:spAutoFit/>
          </a:bodyPr>
          <a:lstStyle/>
          <a:p>
            <a:pPr algn="ctr"/>
            <a:r>
              <a:rPr lang="en-US" dirty="0">
                <a:solidFill>
                  <a:srgbClr val="996633"/>
                </a:solidFill>
                <a:latin typeface="+mj-lt"/>
                <a:ea typeface="Times New Roman" panose="02020603050405020304" pitchFamily="18" charset="0"/>
              </a:rPr>
              <a:t>A hot facility to characterize radioisotopes behavior in Lead under accident conditions</a:t>
            </a:r>
            <a:endParaRPr lang="it-IT" dirty="0">
              <a:solidFill>
                <a:srgbClr val="996633"/>
              </a:solidFill>
              <a:latin typeface="+mj-lt"/>
            </a:endParaRPr>
          </a:p>
        </p:txBody>
      </p:sp>
      <p:grpSp>
        <p:nvGrpSpPr>
          <p:cNvPr id="84" name="Gruppo 83">
            <a:extLst>
              <a:ext uri="{FF2B5EF4-FFF2-40B4-BE49-F238E27FC236}">
                <a16:creationId xmlns:a16="http://schemas.microsoft.com/office/drawing/2014/main" id="{E7A121AC-A6D5-475F-BF82-F03CAF0A5E82}"/>
              </a:ext>
            </a:extLst>
          </p:cNvPr>
          <p:cNvGrpSpPr/>
          <p:nvPr/>
        </p:nvGrpSpPr>
        <p:grpSpPr>
          <a:xfrm>
            <a:off x="3109151" y="2275962"/>
            <a:ext cx="6599948" cy="3020700"/>
            <a:chOff x="1891175" y="1362729"/>
            <a:chExt cx="8409651" cy="4132543"/>
          </a:xfrm>
        </p:grpSpPr>
        <p:cxnSp>
          <p:nvCxnSpPr>
            <p:cNvPr id="85" name="Straight Connector 38">
              <a:extLst>
                <a:ext uri="{FF2B5EF4-FFF2-40B4-BE49-F238E27FC236}">
                  <a16:creationId xmlns:a16="http://schemas.microsoft.com/office/drawing/2014/main" id="{3728E82D-ED72-4F2E-AB12-3E2462AD2D6A}"/>
                </a:ext>
              </a:extLst>
            </p:cNvPr>
            <p:cNvCxnSpPr>
              <a:cxnSpLocks/>
            </p:cNvCxnSpPr>
            <p:nvPr/>
          </p:nvCxnSpPr>
          <p:spPr>
            <a:xfrm flipH="1" flipV="1">
              <a:off x="5133564" y="1756730"/>
              <a:ext cx="962796" cy="1672742"/>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86" name="Straight Connector 39">
              <a:extLst>
                <a:ext uri="{FF2B5EF4-FFF2-40B4-BE49-F238E27FC236}">
                  <a16:creationId xmlns:a16="http://schemas.microsoft.com/office/drawing/2014/main" id="{438667CC-FD93-4658-AD5C-064CB161E7FF}"/>
                </a:ext>
              </a:extLst>
            </p:cNvPr>
            <p:cNvCxnSpPr>
              <a:cxnSpLocks/>
            </p:cNvCxnSpPr>
            <p:nvPr/>
          </p:nvCxnSpPr>
          <p:spPr>
            <a:xfrm flipV="1">
              <a:off x="6096360" y="1756730"/>
              <a:ext cx="964477" cy="1672742"/>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87" name="Straight Connector 40">
              <a:extLst>
                <a:ext uri="{FF2B5EF4-FFF2-40B4-BE49-F238E27FC236}">
                  <a16:creationId xmlns:a16="http://schemas.microsoft.com/office/drawing/2014/main" id="{343D4109-64F9-41C6-9E58-ACEEC0E9E483}"/>
                </a:ext>
              </a:extLst>
            </p:cNvPr>
            <p:cNvCxnSpPr>
              <a:cxnSpLocks/>
            </p:cNvCxnSpPr>
            <p:nvPr/>
          </p:nvCxnSpPr>
          <p:spPr>
            <a:xfrm flipH="1">
              <a:off x="5134214" y="3429472"/>
              <a:ext cx="962439" cy="1672742"/>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88" name="Straight Connector 41">
              <a:extLst>
                <a:ext uri="{FF2B5EF4-FFF2-40B4-BE49-F238E27FC236}">
                  <a16:creationId xmlns:a16="http://schemas.microsoft.com/office/drawing/2014/main" id="{EF079561-30DE-41EA-B5B3-1EB71BD6D0C0}"/>
                </a:ext>
              </a:extLst>
            </p:cNvPr>
            <p:cNvCxnSpPr>
              <a:cxnSpLocks/>
            </p:cNvCxnSpPr>
            <p:nvPr/>
          </p:nvCxnSpPr>
          <p:spPr>
            <a:xfrm>
              <a:off x="6096360" y="3429472"/>
              <a:ext cx="962796" cy="1671332"/>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89" name="Straight Connector 72">
              <a:extLst>
                <a:ext uri="{FF2B5EF4-FFF2-40B4-BE49-F238E27FC236}">
                  <a16:creationId xmlns:a16="http://schemas.microsoft.com/office/drawing/2014/main" id="{2B8F3218-DFAC-4DD2-8651-BB99577A343E}"/>
                </a:ext>
              </a:extLst>
            </p:cNvPr>
            <p:cNvCxnSpPr>
              <a:cxnSpLocks/>
            </p:cNvCxnSpPr>
            <p:nvPr/>
          </p:nvCxnSpPr>
          <p:spPr>
            <a:xfrm flipH="1">
              <a:off x="4429105" y="3429472"/>
              <a:ext cx="1667254" cy="0"/>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cxnSp>
          <p:nvCxnSpPr>
            <p:cNvPr id="90" name="Straight Connector 73">
              <a:extLst>
                <a:ext uri="{FF2B5EF4-FFF2-40B4-BE49-F238E27FC236}">
                  <a16:creationId xmlns:a16="http://schemas.microsoft.com/office/drawing/2014/main" id="{DD47FEB4-44F3-4428-A2FF-0A5C7C89E294}"/>
                </a:ext>
              </a:extLst>
            </p:cNvPr>
            <p:cNvCxnSpPr>
              <a:cxnSpLocks/>
            </p:cNvCxnSpPr>
            <p:nvPr/>
          </p:nvCxnSpPr>
          <p:spPr>
            <a:xfrm>
              <a:off x="6096360" y="3429472"/>
              <a:ext cx="1668217" cy="0"/>
            </a:xfrm>
            <a:prstGeom prst="line">
              <a:avLst/>
            </a:prstGeom>
            <a:noFill/>
            <a:ln w="76200" cap="flat" cmpd="sng" algn="ctr">
              <a:solidFill>
                <a:sysClr val="window" lastClr="FFFFFF"/>
              </a:solidFill>
              <a:prstDash val="solid"/>
              <a:miter lim="800000"/>
            </a:ln>
            <a:effectLst>
              <a:outerShdw blurRad="50800" dist="38100" dir="2700000" algn="tl" rotWithShape="0">
                <a:prstClr val="black">
                  <a:alpha val="40000"/>
                </a:prstClr>
              </a:outerShdw>
            </a:effectLst>
          </p:spPr>
        </p:cxnSp>
        <p:sp>
          <p:nvSpPr>
            <p:cNvPr id="91" name="Rectangle: Rounded Corners 74">
              <a:extLst>
                <a:ext uri="{FF2B5EF4-FFF2-40B4-BE49-F238E27FC236}">
                  <a16:creationId xmlns:a16="http://schemas.microsoft.com/office/drawing/2014/main" id="{FAF8658B-4A12-434F-9097-CAFCAF995A10}"/>
                </a:ext>
              </a:extLst>
            </p:cNvPr>
            <p:cNvSpPr/>
            <p:nvPr/>
          </p:nvSpPr>
          <p:spPr>
            <a:xfrm>
              <a:off x="2638214" y="1362729"/>
              <a:ext cx="2552496" cy="787525"/>
            </a:xfrm>
            <a:prstGeom prst="roundRect">
              <a:avLst>
                <a:gd name="adj" fmla="val 50000"/>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ATHENA</a:t>
              </a:r>
            </a:p>
          </p:txBody>
        </p:sp>
        <p:sp>
          <p:nvSpPr>
            <p:cNvPr id="92" name="Rectangle: Rounded Corners 75">
              <a:extLst>
                <a:ext uri="{FF2B5EF4-FFF2-40B4-BE49-F238E27FC236}">
                  <a16:creationId xmlns:a16="http://schemas.microsoft.com/office/drawing/2014/main" id="{AE6E681D-F521-4CAB-8ECB-A409642B4429}"/>
                </a:ext>
              </a:extLst>
            </p:cNvPr>
            <p:cNvSpPr/>
            <p:nvPr/>
          </p:nvSpPr>
          <p:spPr>
            <a:xfrm>
              <a:off x="7001292" y="1362729"/>
              <a:ext cx="2552496" cy="787525"/>
            </a:xfrm>
            <a:prstGeom prst="roundRect">
              <a:avLst>
                <a:gd name="adj" fmla="val 50000"/>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panose="020F0502020204030204"/>
                  <a:ea typeface="+mn-ea"/>
                  <a:cs typeface="+mn-cs"/>
                </a:rPr>
                <a:t>ChemLab</a:t>
              </a: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Rectangle: Rounded Corners 76">
              <a:extLst>
                <a:ext uri="{FF2B5EF4-FFF2-40B4-BE49-F238E27FC236}">
                  <a16:creationId xmlns:a16="http://schemas.microsoft.com/office/drawing/2014/main" id="{922354D3-5914-4918-890A-F147C9014A8D}"/>
                </a:ext>
              </a:extLst>
            </p:cNvPr>
            <p:cNvSpPr/>
            <p:nvPr/>
          </p:nvSpPr>
          <p:spPr>
            <a:xfrm>
              <a:off x="1891175" y="3035709"/>
              <a:ext cx="2552496" cy="787525"/>
            </a:xfrm>
            <a:prstGeom prst="roundRect">
              <a:avLst>
                <a:gd name="adj" fmla="val 50000"/>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panose="020F0502020204030204"/>
                  <a:ea typeface="+mn-ea"/>
                  <a:cs typeface="+mn-cs"/>
                </a:rPr>
                <a:t>Meltin’Pot</a:t>
              </a: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Rectangle: Rounded Corners 77">
              <a:extLst>
                <a:ext uri="{FF2B5EF4-FFF2-40B4-BE49-F238E27FC236}">
                  <a16:creationId xmlns:a16="http://schemas.microsoft.com/office/drawing/2014/main" id="{3C5448CD-00E7-407D-9191-6CC043194AAF}"/>
                </a:ext>
              </a:extLst>
            </p:cNvPr>
            <p:cNvSpPr/>
            <p:nvPr/>
          </p:nvSpPr>
          <p:spPr>
            <a:xfrm>
              <a:off x="7748330" y="3035709"/>
              <a:ext cx="2552496" cy="787525"/>
            </a:xfrm>
            <a:prstGeom prst="roundRect">
              <a:avLst>
                <a:gd name="adj" fmla="val 50000"/>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ELF</a:t>
              </a:r>
            </a:p>
          </p:txBody>
        </p:sp>
        <p:sp>
          <p:nvSpPr>
            <p:cNvPr id="95" name="Rectangle: Rounded Corners 78">
              <a:extLst>
                <a:ext uri="{FF2B5EF4-FFF2-40B4-BE49-F238E27FC236}">
                  <a16:creationId xmlns:a16="http://schemas.microsoft.com/office/drawing/2014/main" id="{23C4F9A3-8FDE-49D1-93BB-A0D9A52CE703}"/>
                </a:ext>
              </a:extLst>
            </p:cNvPr>
            <p:cNvSpPr/>
            <p:nvPr/>
          </p:nvSpPr>
          <p:spPr>
            <a:xfrm>
              <a:off x="2647242" y="4707747"/>
              <a:ext cx="2552496" cy="787525"/>
            </a:xfrm>
            <a:prstGeom prst="roundRect">
              <a:avLst>
                <a:gd name="adj" fmla="val 50000"/>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HELENA-2</a:t>
              </a:r>
            </a:p>
          </p:txBody>
        </p:sp>
        <p:sp>
          <p:nvSpPr>
            <p:cNvPr id="96" name="Rectangle: Rounded Corners 79">
              <a:extLst>
                <a:ext uri="{FF2B5EF4-FFF2-40B4-BE49-F238E27FC236}">
                  <a16:creationId xmlns:a16="http://schemas.microsoft.com/office/drawing/2014/main" id="{3788F60B-E07D-40D3-A9C8-1D7553A14141}"/>
                </a:ext>
              </a:extLst>
            </p:cNvPr>
            <p:cNvSpPr/>
            <p:nvPr/>
          </p:nvSpPr>
          <p:spPr>
            <a:xfrm>
              <a:off x="6992264" y="4707747"/>
              <a:ext cx="2552496" cy="787525"/>
            </a:xfrm>
            <a:prstGeom prst="roundRect">
              <a:avLst>
                <a:gd name="adj" fmla="val 50000"/>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Calibri" panose="020F0502020204030204"/>
                  <a:ea typeface="+mn-ea"/>
                  <a:cs typeface="+mn-cs"/>
                </a:rPr>
                <a:t>Hands-ON</a:t>
              </a:r>
              <a:endPar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80">
              <a:extLst>
                <a:ext uri="{FF2B5EF4-FFF2-40B4-BE49-F238E27FC236}">
                  <a16:creationId xmlns:a16="http://schemas.microsoft.com/office/drawing/2014/main" id="{9EA0E51D-1F92-4DE6-9CFE-0DE2780BCDCB}"/>
                </a:ext>
              </a:extLst>
            </p:cNvPr>
            <p:cNvSpPr/>
            <p:nvPr/>
          </p:nvSpPr>
          <p:spPr>
            <a:xfrm>
              <a:off x="5207897" y="2538503"/>
              <a:ext cx="1779115" cy="1779115"/>
            </a:xfrm>
            <a:prstGeom prst="ellipse">
              <a:avLst/>
            </a:prstGeom>
            <a:solidFill>
              <a:sysClr val="window" lastClr="FFFFFF"/>
            </a:soli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8" name="Oval 81">
              <a:extLst>
                <a:ext uri="{FF2B5EF4-FFF2-40B4-BE49-F238E27FC236}">
                  <a16:creationId xmlns:a16="http://schemas.microsoft.com/office/drawing/2014/main" id="{17F65729-4BCF-4AAB-A03F-EE47A2E3EF24}"/>
                </a:ext>
              </a:extLst>
            </p:cNvPr>
            <p:cNvSpPr/>
            <p:nvPr/>
          </p:nvSpPr>
          <p:spPr>
            <a:xfrm>
              <a:off x="1976272" y="3110576"/>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9" name="Oval 82">
              <a:extLst>
                <a:ext uri="{FF2B5EF4-FFF2-40B4-BE49-F238E27FC236}">
                  <a16:creationId xmlns:a16="http://schemas.microsoft.com/office/drawing/2014/main" id="{10B3D68C-29EC-4D90-B092-0F8DA98E8E52}"/>
                </a:ext>
              </a:extLst>
            </p:cNvPr>
            <p:cNvSpPr/>
            <p:nvPr/>
          </p:nvSpPr>
          <p:spPr>
            <a:xfrm>
              <a:off x="2732466" y="1437595"/>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0" name="Oval 83">
              <a:extLst>
                <a:ext uri="{FF2B5EF4-FFF2-40B4-BE49-F238E27FC236}">
                  <a16:creationId xmlns:a16="http://schemas.microsoft.com/office/drawing/2014/main" id="{541117C7-9344-4E4C-BEAC-2D9D6DFD1F03}"/>
                </a:ext>
              </a:extLst>
            </p:cNvPr>
            <p:cNvSpPr/>
            <p:nvPr/>
          </p:nvSpPr>
          <p:spPr>
            <a:xfrm>
              <a:off x="2732466" y="4782613"/>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1" name="Oval 84">
              <a:extLst>
                <a:ext uri="{FF2B5EF4-FFF2-40B4-BE49-F238E27FC236}">
                  <a16:creationId xmlns:a16="http://schemas.microsoft.com/office/drawing/2014/main" id="{071D115C-AD39-4628-80EC-9AF200CD8473}"/>
                </a:ext>
              </a:extLst>
            </p:cNvPr>
            <p:cNvSpPr/>
            <p:nvPr/>
          </p:nvSpPr>
          <p:spPr>
            <a:xfrm>
              <a:off x="8821745" y="1437595"/>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2" name="Oval 85">
              <a:extLst>
                <a:ext uri="{FF2B5EF4-FFF2-40B4-BE49-F238E27FC236}">
                  <a16:creationId xmlns:a16="http://schemas.microsoft.com/office/drawing/2014/main" id="{4C8A42F3-E61F-4D9B-B2BA-4C238D21BF45}"/>
                </a:ext>
              </a:extLst>
            </p:cNvPr>
            <p:cNvSpPr/>
            <p:nvPr/>
          </p:nvSpPr>
          <p:spPr>
            <a:xfrm>
              <a:off x="8821745" y="4782613"/>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3" name="Oval 86">
              <a:extLst>
                <a:ext uri="{FF2B5EF4-FFF2-40B4-BE49-F238E27FC236}">
                  <a16:creationId xmlns:a16="http://schemas.microsoft.com/office/drawing/2014/main" id="{32BE7CBF-230E-40A8-A136-91F0C7F38306}"/>
                </a:ext>
              </a:extLst>
            </p:cNvPr>
            <p:cNvSpPr/>
            <p:nvPr/>
          </p:nvSpPr>
          <p:spPr>
            <a:xfrm>
              <a:off x="9577939" y="3110576"/>
              <a:ext cx="637790" cy="637790"/>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04" name="Elemento grafico 103" descr="Mano robotica">
              <a:extLst>
                <a:ext uri="{FF2B5EF4-FFF2-40B4-BE49-F238E27FC236}">
                  <a16:creationId xmlns:a16="http://schemas.microsoft.com/office/drawing/2014/main" id="{DBA1B3BC-40BE-4C72-8E51-B8786B974F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2860" y="4811680"/>
              <a:ext cx="540000" cy="540000"/>
            </a:xfrm>
            <a:prstGeom prst="rect">
              <a:avLst/>
            </a:prstGeom>
          </p:spPr>
        </p:pic>
        <p:pic>
          <p:nvPicPr>
            <p:cNvPr id="105" name="Elemento grafico 104" descr="Matraccio">
              <a:extLst>
                <a:ext uri="{FF2B5EF4-FFF2-40B4-BE49-F238E27FC236}">
                  <a16:creationId xmlns:a16="http://schemas.microsoft.com/office/drawing/2014/main" id="{68785FA7-999A-475B-AA67-37B716D29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70639" y="1444967"/>
              <a:ext cx="540000" cy="540000"/>
            </a:xfrm>
            <a:prstGeom prst="rect">
              <a:avLst/>
            </a:prstGeom>
          </p:spPr>
        </p:pic>
        <p:pic>
          <p:nvPicPr>
            <p:cNvPr id="106" name="Elemento grafico 105" descr="Radioattivo">
              <a:extLst>
                <a:ext uri="{FF2B5EF4-FFF2-40B4-BE49-F238E27FC236}">
                  <a16:creationId xmlns:a16="http://schemas.microsoft.com/office/drawing/2014/main" id="{2CAAA5FC-A6DA-47D7-98A4-2CADC91F88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6404" y="3177724"/>
              <a:ext cx="540000" cy="540000"/>
            </a:xfrm>
            <a:prstGeom prst="rect">
              <a:avLst/>
            </a:prstGeom>
          </p:spPr>
        </p:pic>
        <p:grpSp>
          <p:nvGrpSpPr>
            <p:cNvPr id="107" name="Gruppo 106">
              <a:extLst>
                <a:ext uri="{FF2B5EF4-FFF2-40B4-BE49-F238E27FC236}">
                  <a16:creationId xmlns:a16="http://schemas.microsoft.com/office/drawing/2014/main" id="{7D0B40D1-F2F4-4F1A-A6A0-37A5085A4606}"/>
                </a:ext>
              </a:extLst>
            </p:cNvPr>
            <p:cNvGrpSpPr>
              <a:grpSpLocks noChangeAspect="1"/>
            </p:cNvGrpSpPr>
            <p:nvPr/>
          </p:nvGrpSpPr>
          <p:grpSpPr>
            <a:xfrm>
              <a:off x="2781361" y="1635580"/>
              <a:ext cx="540000" cy="293763"/>
              <a:chOff x="618838" y="5293567"/>
              <a:chExt cx="609653" cy="331654"/>
            </a:xfrm>
          </p:grpSpPr>
          <p:pic>
            <p:nvPicPr>
              <p:cNvPr id="117" name="Immagine 116">
                <a:extLst>
                  <a:ext uri="{FF2B5EF4-FFF2-40B4-BE49-F238E27FC236}">
                    <a16:creationId xmlns:a16="http://schemas.microsoft.com/office/drawing/2014/main" id="{0B9BFA96-307E-48EC-86CE-4D79239EE2F8}"/>
                  </a:ext>
                </a:extLst>
              </p:cNvPr>
              <p:cNvPicPr>
                <a:picLocks noChangeAspect="1"/>
              </p:cNvPicPr>
              <p:nvPr/>
            </p:nvPicPr>
            <p:blipFill rotWithShape="1">
              <a:blip r:embed="rId8"/>
              <a:srcRect t="70888"/>
              <a:stretch/>
            </p:blipFill>
            <p:spPr>
              <a:xfrm>
                <a:off x="618838" y="5369767"/>
                <a:ext cx="609653" cy="179254"/>
              </a:xfrm>
              <a:prstGeom prst="rect">
                <a:avLst/>
              </a:prstGeom>
            </p:spPr>
          </p:pic>
          <p:pic>
            <p:nvPicPr>
              <p:cNvPr id="118" name="Immagine 117">
                <a:extLst>
                  <a:ext uri="{FF2B5EF4-FFF2-40B4-BE49-F238E27FC236}">
                    <a16:creationId xmlns:a16="http://schemas.microsoft.com/office/drawing/2014/main" id="{BFB0A079-D500-4C73-A333-7EA531BE3821}"/>
                  </a:ext>
                </a:extLst>
              </p:cNvPr>
              <p:cNvPicPr>
                <a:picLocks noChangeAspect="1"/>
              </p:cNvPicPr>
              <p:nvPr/>
            </p:nvPicPr>
            <p:blipFill rotWithShape="1">
              <a:blip r:embed="rId8"/>
              <a:srcRect t="70888"/>
              <a:stretch/>
            </p:blipFill>
            <p:spPr>
              <a:xfrm>
                <a:off x="618838" y="5293567"/>
                <a:ext cx="609653" cy="179254"/>
              </a:xfrm>
              <a:prstGeom prst="rect">
                <a:avLst/>
              </a:prstGeom>
            </p:spPr>
          </p:pic>
          <p:pic>
            <p:nvPicPr>
              <p:cNvPr id="119" name="Immagine 118">
                <a:extLst>
                  <a:ext uri="{FF2B5EF4-FFF2-40B4-BE49-F238E27FC236}">
                    <a16:creationId xmlns:a16="http://schemas.microsoft.com/office/drawing/2014/main" id="{9011FB1B-250A-415A-B82F-3C26EA76CB42}"/>
                  </a:ext>
                </a:extLst>
              </p:cNvPr>
              <p:cNvPicPr>
                <a:picLocks noChangeAspect="1"/>
              </p:cNvPicPr>
              <p:nvPr/>
            </p:nvPicPr>
            <p:blipFill rotWithShape="1">
              <a:blip r:embed="rId8"/>
              <a:srcRect t="70888"/>
              <a:stretch/>
            </p:blipFill>
            <p:spPr>
              <a:xfrm>
                <a:off x="618838" y="5445967"/>
                <a:ext cx="609653" cy="179254"/>
              </a:xfrm>
              <a:prstGeom prst="rect">
                <a:avLst/>
              </a:prstGeom>
            </p:spPr>
          </p:pic>
        </p:grpSp>
        <p:grpSp>
          <p:nvGrpSpPr>
            <p:cNvPr id="108" name="Gruppo 107">
              <a:extLst>
                <a:ext uri="{FF2B5EF4-FFF2-40B4-BE49-F238E27FC236}">
                  <a16:creationId xmlns:a16="http://schemas.microsoft.com/office/drawing/2014/main" id="{E28F8D5C-0D26-495B-8F52-560D45207143}"/>
                </a:ext>
              </a:extLst>
            </p:cNvPr>
            <p:cNvGrpSpPr>
              <a:grpSpLocks noChangeAspect="1"/>
            </p:cNvGrpSpPr>
            <p:nvPr/>
          </p:nvGrpSpPr>
          <p:grpSpPr>
            <a:xfrm>
              <a:off x="9589671" y="3131290"/>
              <a:ext cx="584708" cy="540000"/>
              <a:chOff x="1060461" y="1678582"/>
              <a:chExt cx="725117" cy="669672"/>
            </a:xfrm>
          </p:grpSpPr>
          <p:pic>
            <p:nvPicPr>
              <p:cNvPr id="115" name="Elemento grafico 114" descr="Cronometro">
                <a:extLst>
                  <a:ext uri="{FF2B5EF4-FFF2-40B4-BE49-F238E27FC236}">
                    <a16:creationId xmlns:a16="http://schemas.microsoft.com/office/drawing/2014/main" id="{763A3B8E-E64B-438E-A952-4637BDDF17E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89578" y="1952254"/>
                <a:ext cx="396000" cy="396000"/>
              </a:xfrm>
              <a:prstGeom prst="rect">
                <a:avLst/>
              </a:prstGeom>
            </p:spPr>
          </p:pic>
          <p:pic>
            <p:nvPicPr>
              <p:cNvPr id="116" name="Elemento grafico 115" descr="Ingranaggi">
                <a:extLst>
                  <a:ext uri="{FF2B5EF4-FFF2-40B4-BE49-F238E27FC236}">
                    <a16:creationId xmlns:a16="http://schemas.microsoft.com/office/drawing/2014/main" id="{8475E0A5-9990-4FE4-B1FC-9E0C0695F13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0461" y="1678582"/>
                <a:ext cx="612000" cy="612000"/>
              </a:xfrm>
              <a:prstGeom prst="rect">
                <a:avLst/>
              </a:prstGeom>
            </p:spPr>
          </p:pic>
        </p:grpSp>
        <p:grpSp>
          <p:nvGrpSpPr>
            <p:cNvPr id="109" name="Gruppo 108">
              <a:extLst>
                <a:ext uri="{FF2B5EF4-FFF2-40B4-BE49-F238E27FC236}">
                  <a16:creationId xmlns:a16="http://schemas.microsoft.com/office/drawing/2014/main" id="{036CCD5E-2186-4362-9C00-81EFC885E00C}"/>
                </a:ext>
              </a:extLst>
            </p:cNvPr>
            <p:cNvGrpSpPr>
              <a:grpSpLocks noChangeAspect="1"/>
            </p:cNvGrpSpPr>
            <p:nvPr/>
          </p:nvGrpSpPr>
          <p:grpSpPr>
            <a:xfrm>
              <a:off x="2781361" y="4779218"/>
              <a:ext cx="540000" cy="572462"/>
              <a:chOff x="407291" y="2259296"/>
              <a:chExt cx="613701" cy="650593"/>
            </a:xfrm>
          </p:grpSpPr>
          <p:grpSp>
            <p:nvGrpSpPr>
              <p:cNvPr id="111" name="Gruppo 110">
                <a:extLst>
                  <a:ext uri="{FF2B5EF4-FFF2-40B4-BE49-F238E27FC236}">
                    <a16:creationId xmlns:a16="http://schemas.microsoft.com/office/drawing/2014/main" id="{774A33C3-7775-45FB-890D-AAFF8AF4C1A2}"/>
                  </a:ext>
                </a:extLst>
              </p:cNvPr>
              <p:cNvGrpSpPr>
                <a:grpSpLocks noChangeAspect="1"/>
              </p:cNvGrpSpPr>
              <p:nvPr/>
            </p:nvGrpSpPr>
            <p:grpSpPr>
              <a:xfrm>
                <a:off x="408992" y="2365931"/>
                <a:ext cx="612000" cy="543958"/>
                <a:chOff x="838200" y="2328561"/>
                <a:chExt cx="4186316" cy="3720838"/>
              </a:xfrm>
              <a:scene3d>
                <a:camera prst="perspectiveRelaxedModerately"/>
                <a:lightRig rig="threePt" dir="t"/>
              </a:scene3d>
            </p:grpSpPr>
            <p:sp>
              <p:nvSpPr>
                <p:cNvPr id="113" name="Figura a mano libera: forma 112">
                  <a:extLst>
                    <a:ext uri="{FF2B5EF4-FFF2-40B4-BE49-F238E27FC236}">
                      <a16:creationId xmlns:a16="http://schemas.microsoft.com/office/drawing/2014/main" id="{7152E853-EA07-4388-B64F-3BDE9E01070E}"/>
                    </a:ext>
                  </a:extLst>
                </p:cNvPr>
                <p:cNvSpPr/>
                <p:nvPr/>
              </p:nvSpPr>
              <p:spPr>
                <a:xfrm>
                  <a:off x="838200" y="2328561"/>
                  <a:ext cx="4186316" cy="3720838"/>
                </a:xfrm>
                <a:custGeom>
                  <a:avLst/>
                  <a:gdLst>
                    <a:gd name="connsiteX0" fmla="*/ 1221375 w 4186316"/>
                    <a:gd name="connsiteY0" fmla="*/ 0 h 3720838"/>
                    <a:gd name="connsiteX1" fmla="*/ 1224323 w 4186316"/>
                    <a:gd name="connsiteY1" fmla="*/ 0 h 3720838"/>
                    <a:gd name="connsiteX2" fmla="*/ 2961091 w 4186316"/>
                    <a:gd name="connsiteY2" fmla="*/ 0 h 3720838"/>
                    <a:gd name="connsiteX3" fmla="*/ 2965528 w 4186316"/>
                    <a:gd name="connsiteY3" fmla="*/ 0 h 3720838"/>
                    <a:gd name="connsiteX4" fmla="*/ 2965528 w 4186316"/>
                    <a:gd name="connsiteY4" fmla="*/ 447 h 3720838"/>
                    <a:gd name="connsiteX5" fmla="*/ 3033644 w 4186316"/>
                    <a:gd name="connsiteY5" fmla="*/ 7314 h 3720838"/>
                    <a:gd name="connsiteX6" fmla="*/ 3259609 w 4186316"/>
                    <a:gd name="connsiteY6" fmla="*/ 158721 h 3720838"/>
                    <a:gd name="connsiteX7" fmla="*/ 3268465 w 4186316"/>
                    <a:gd name="connsiteY7" fmla="*/ 175037 h 3720838"/>
                    <a:gd name="connsiteX8" fmla="*/ 3268583 w 4186316"/>
                    <a:gd name="connsiteY8" fmla="*/ 174969 h 3720838"/>
                    <a:gd name="connsiteX9" fmla="*/ 4140660 w 4186316"/>
                    <a:gd name="connsiteY9" fmla="*/ 1685450 h 3720838"/>
                    <a:gd name="connsiteX10" fmla="*/ 4139484 w 4186316"/>
                    <a:gd name="connsiteY10" fmla="*/ 1686129 h 3720838"/>
                    <a:gd name="connsiteX11" fmla="*/ 4158026 w 4186316"/>
                    <a:gd name="connsiteY11" fmla="*/ 1720291 h 3720838"/>
                    <a:gd name="connsiteX12" fmla="*/ 4186316 w 4186316"/>
                    <a:gd name="connsiteY12" fmla="*/ 1860419 h 3720838"/>
                    <a:gd name="connsiteX13" fmla="*/ 4158026 w 4186316"/>
                    <a:gd name="connsiteY13" fmla="*/ 2000548 h 3720838"/>
                    <a:gd name="connsiteX14" fmla="*/ 4139484 w 4186316"/>
                    <a:gd name="connsiteY14" fmla="*/ 2034709 h 3720838"/>
                    <a:gd name="connsiteX15" fmla="*/ 4140660 w 4186316"/>
                    <a:gd name="connsiteY15" fmla="*/ 2035388 h 3720838"/>
                    <a:gd name="connsiteX16" fmla="*/ 3268583 w 4186316"/>
                    <a:gd name="connsiteY16" fmla="*/ 3545869 h 3720838"/>
                    <a:gd name="connsiteX17" fmla="*/ 3268465 w 4186316"/>
                    <a:gd name="connsiteY17" fmla="*/ 3545801 h 3720838"/>
                    <a:gd name="connsiteX18" fmla="*/ 3259609 w 4186316"/>
                    <a:gd name="connsiteY18" fmla="*/ 3562118 h 3720838"/>
                    <a:gd name="connsiteX19" fmla="*/ 3033644 w 4186316"/>
                    <a:gd name="connsiteY19" fmla="*/ 3713524 h 3720838"/>
                    <a:gd name="connsiteX20" fmla="*/ 2965528 w 4186316"/>
                    <a:gd name="connsiteY20" fmla="*/ 3720391 h 3720838"/>
                    <a:gd name="connsiteX21" fmla="*/ 2965528 w 4186316"/>
                    <a:gd name="connsiteY21" fmla="*/ 3720838 h 3720838"/>
                    <a:gd name="connsiteX22" fmla="*/ 2961091 w 4186316"/>
                    <a:gd name="connsiteY22" fmla="*/ 3720838 h 3720838"/>
                    <a:gd name="connsiteX23" fmla="*/ 1224323 w 4186316"/>
                    <a:gd name="connsiteY23" fmla="*/ 3720838 h 3720838"/>
                    <a:gd name="connsiteX24" fmla="*/ 1221375 w 4186316"/>
                    <a:gd name="connsiteY24" fmla="*/ 3720838 h 3720838"/>
                    <a:gd name="connsiteX25" fmla="*/ 1221375 w 4186316"/>
                    <a:gd name="connsiteY25" fmla="*/ 3720541 h 3720838"/>
                    <a:gd name="connsiteX26" fmla="*/ 1151771 w 4186316"/>
                    <a:gd name="connsiteY26" fmla="*/ 3713524 h 3720838"/>
                    <a:gd name="connsiteX27" fmla="*/ 925805 w 4186316"/>
                    <a:gd name="connsiteY27" fmla="*/ 3562118 h 3720838"/>
                    <a:gd name="connsiteX28" fmla="*/ 896035 w 4186316"/>
                    <a:gd name="connsiteY28" fmla="*/ 3507270 h 3720838"/>
                    <a:gd name="connsiteX29" fmla="*/ 46244 w 4186316"/>
                    <a:gd name="connsiteY29" fmla="*/ 2035388 h 3720838"/>
                    <a:gd name="connsiteX30" fmla="*/ 46973 w 4186316"/>
                    <a:gd name="connsiteY30" fmla="*/ 2034967 h 3720838"/>
                    <a:gd name="connsiteX31" fmla="*/ 28291 w 4186316"/>
                    <a:gd name="connsiteY31" fmla="*/ 2000548 h 3720838"/>
                    <a:gd name="connsiteX32" fmla="*/ 0 w 4186316"/>
                    <a:gd name="connsiteY32" fmla="*/ 1860419 h 3720838"/>
                    <a:gd name="connsiteX33" fmla="*/ 28291 w 4186316"/>
                    <a:gd name="connsiteY33" fmla="*/ 1720291 h 3720838"/>
                    <a:gd name="connsiteX34" fmla="*/ 46973 w 4186316"/>
                    <a:gd name="connsiteY34" fmla="*/ 1685871 h 3720838"/>
                    <a:gd name="connsiteX35" fmla="*/ 46244 w 4186316"/>
                    <a:gd name="connsiteY35" fmla="*/ 1685450 h 3720838"/>
                    <a:gd name="connsiteX36" fmla="*/ 896035 w 4186316"/>
                    <a:gd name="connsiteY36" fmla="*/ 213568 h 3720838"/>
                    <a:gd name="connsiteX37" fmla="*/ 925805 w 4186316"/>
                    <a:gd name="connsiteY37" fmla="*/ 158721 h 3720838"/>
                    <a:gd name="connsiteX38" fmla="*/ 1151771 w 4186316"/>
                    <a:gd name="connsiteY38" fmla="*/ 7314 h 3720838"/>
                    <a:gd name="connsiteX39" fmla="*/ 1221375 w 4186316"/>
                    <a:gd name="connsiteY39" fmla="*/ 297 h 37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6316" h="3720838">
                      <a:moveTo>
                        <a:pt x="1221375" y="0"/>
                      </a:moveTo>
                      <a:lnTo>
                        <a:pt x="1224323" y="0"/>
                      </a:lnTo>
                      <a:lnTo>
                        <a:pt x="2961091" y="0"/>
                      </a:lnTo>
                      <a:lnTo>
                        <a:pt x="2965528" y="0"/>
                      </a:lnTo>
                      <a:lnTo>
                        <a:pt x="2965528" y="447"/>
                      </a:lnTo>
                      <a:lnTo>
                        <a:pt x="3033644" y="7314"/>
                      </a:lnTo>
                      <a:cubicBezTo>
                        <a:pt x="3127385" y="26496"/>
                        <a:pt x="3207853" y="82112"/>
                        <a:pt x="3259609" y="158721"/>
                      </a:cubicBezTo>
                      <a:lnTo>
                        <a:pt x="3268465" y="175037"/>
                      </a:lnTo>
                      <a:lnTo>
                        <a:pt x="3268583" y="174969"/>
                      </a:lnTo>
                      <a:lnTo>
                        <a:pt x="4140660" y="1685450"/>
                      </a:lnTo>
                      <a:lnTo>
                        <a:pt x="4139484" y="1686129"/>
                      </a:lnTo>
                      <a:lnTo>
                        <a:pt x="4158026" y="1720291"/>
                      </a:lnTo>
                      <a:cubicBezTo>
                        <a:pt x="4176243" y="1763361"/>
                        <a:pt x="4186316" y="1810713"/>
                        <a:pt x="4186316" y="1860419"/>
                      </a:cubicBezTo>
                      <a:cubicBezTo>
                        <a:pt x="4186316" y="1910125"/>
                        <a:pt x="4176243" y="1957478"/>
                        <a:pt x="4158026" y="2000548"/>
                      </a:cubicBezTo>
                      <a:lnTo>
                        <a:pt x="4139484" y="2034709"/>
                      </a:lnTo>
                      <a:lnTo>
                        <a:pt x="4140660" y="2035388"/>
                      </a:lnTo>
                      <a:lnTo>
                        <a:pt x="3268583" y="3545869"/>
                      </a:lnTo>
                      <a:lnTo>
                        <a:pt x="3268465" y="3545801"/>
                      </a:lnTo>
                      <a:lnTo>
                        <a:pt x="3259609" y="3562118"/>
                      </a:lnTo>
                      <a:cubicBezTo>
                        <a:pt x="3207853" y="3638726"/>
                        <a:pt x="3127385" y="3694342"/>
                        <a:pt x="3033644" y="3713524"/>
                      </a:cubicBezTo>
                      <a:lnTo>
                        <a:pt x="2965528" y="3720391"/>
                      </a:lnTo>
                      <a:lnTo>
                        <a:pt x="2965528" y="3720838"/>
                      </a:lnTo>
                      <a:lnTo>
                        <a:pt x="2961091" y="3720838"/>
                      </a:lnTo>
                      <a:lnTo>
                        <a:pt x="1224323" y="3720838"/>
                      </a:lnTo>
                      <a:lnTo>
                        <a:pt x="1221375" y="3720838"/>
                      </a:lnTo>
                      <a:lnTo>
                        <a:pt x="1221375" y="3720541"/>
                      </a:lnTo>
                      <a:lnTo>
                        <a:pt x="1151771" y="3713524"/>
                      </a:lnTo>
                      <a:cubicBezTo>
                        <a:pt x="1058030" y="3694342"/>
                        <a:pt x="977561" y="3638726"/>
                        <a:pt x="925805" y="3562118"/>
                      </a:cubicBezTo>
                      <a:lnTo>
                        <a:pt x="896035" y="3507270"/>
                      </a:lnTo>
                      <a:lnTo>
                        <a:pt x="46244" y="2035388"/>
                      </a:lnTo>
                      <a:lnTo>
                        <a:pt x="46973" y="2034967"/>
                      </a:lnTo>
                      <a:lnTo>
                        <a:pt x="28291" y="2000548"/>
                      </a:lnTo>
                      <a:cubicBezTo>
                        <a:pt x="10074" y="1957478"/>
                        <a:pt x="0" y="1910125"/>
                        <a:pt x="0" y="1860419"/>
                      </a:cubicBezTo>
                      <a:cubicBezTo>
                        <a:pt x="0" y="1810713"/>
                        <a:pt x="10074" y="1763361"/>
                        <a:pt x="28291" y="1720291"/>
                      </a:cubicBezTo>
                      <a:lnTo>
                        <a:pt x="46973" y="1685871"/>
                      </a:lnTo>
                      <a:lnTo>
                        <a:pt x="46244" y="1685450"/>
                      </a:lnTo>
                      <a:lnTo>
                        <a:pt x="896035" y="213568"/>
                      </a:lnTo>
                      <a:lnTo>
                        <a:pt x="925805" y="158721"/>
                      </a:lnTo>
                      <a:cubicBezTo>
                        <a:pt x="977561" y="82112"/>
                        <a:pt x="1058030" y="26496"/>
                        <a:pt x="1151771" y="7314"/>
                      </a:cubicBezTo>
                      <a:lnTo>
                        <a:pt x="1221375" y="297"/>
                      </a:lnTo>
                      <a:close/>
                    </a:path>
                  </a:pathLst>
                </a:custGeom>
                <a:solidFill>
                  <a:srgbClr val="A5A5A5">
                    <a:lumMod val="50000"/>
                  </a:srgbClr>
                </a:solidFill>
                <a:ln w="28575">
                  <a:solidFill>
                    <a:srgbClr val="A5A5A5">
                      <a:lumMod val="50000"/>
                    </a:srgb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igura a mano libera: forma 113">
                  <a:extLst>
                    <a:ext uri="{FF2B5EF4-FFF2-40B4-BE49-F238E27FC236}">
                      <a16:creationId xmlns:a16="http://schemas.microsoft.com/office/drawing/2014/main" id="{E6845B0A-28C9-4142-84A6-AEF8444563F1}"/>
                    </a:ext>
                  </a:extLst>
                </p:cNvPr>
                <p:cNvSpPr>
                  <a:spLocks noChangeAspect="1"/>
                </p:cNvSpPr>
                <p:nvPr/>
              </p:nvSpPr>
              <p:spPr>
                <a:xfrm>
                  <a:off x="1005653" y="2477394"/>
                  <a:ext cx="3851409" cy="3423171"/>
                </a:xfrm>
                <a:custGeom>
                  <a:avLst/>
                  <a:gdLst>
                    <a:gd name="connsiteX0" fmla="*/ 1221375 w 4186316"/>
                    <a:gd name="connsiteY0" fmla="*/ 0 h 3720838"/>
                    <a:gd name="connsiteX1" fmla="*/ 1224323 w 4186316"/>
                    <a:gd name="connsiteY1" fmla="*/ 0 h 3720838"/>
                    <a:gd name="connsiteX2" fmla="*/ 2961091 w 4186316"/>
                    <a:gd name="connsiteY2" fmla="*/ 0 h 3720838"/>
                    <a:gd name="connsiteX3" fmla="*/ 2965528 w 4186316"/>
                    <a:gd name="connsiteY3" fmla="*/ 0 h 3720838"/>
                    <a:gd name="connsiteX4" fmla="*/ 2965528 w 4186316"/>
                    <a:gd name="connsiteY4" fmla="*/ 447 h 3720838"/>
                    <a:gd name="connsiteX5" fmla="*/ 3033644 w 4186316"/>
                    <a:gd name="connsiteY5" fmla="*/ 7314 h 3720838"/>
                    <a:gd name="connsiteX6" fmla="*/ 3259609 w 4186316"/>
                    <a:gd name="connsiteY6" fmla="*/ 158721 h 3720838"/>
                    <a:gd name="connsiteX7" fmla="*/ 3268465 w 4186316"/>
                    <a:gd name="connsiteY7" fmla="*/ 175037 h 3720838"/>
                    <a:gd name="connsiteX8" fmla="*/ 3268583 w 4186316"/>
                    <a:gd name="connsiteY8" fmla="*/ 174969 h 3720838"/>
                    <a:gd name="connsiteX9" fmla="*/ 4140660 w 4186316"/>
                    <a:gd name="connsiteY9" fmla="*/ 1685450 h 3720838"/>
                    <a:gd name="connsiteX10" fmla="*/ 4139484 w 4186316"/>
                    <a:gd name="connsiteY10" fmla="*/ 1686129 h 3720838"/>
                    <a:gd name="connsiteX11" fmla="*/ 4158026 w 4186316"/>
                    <a:gd name="connsiteY11" fmla="*/ 1720291 h 3720838"/>
                    <a:gd name="connsiteX12" fmla="*/ 4186316 w 4186316"/>
                    <a:gd name="connsiteY12" fmla="*/ 1860419 h 3720838"/>
                    <a:gd name="connsiteX13" fmla="*/ 4158026 w 4186316"/>
                    <a:gd name="connsiteY13" fmla="*/ 2000548 h 3720838"/>
                    <a:gd name="connsiteX14" fmla="*/ 4139484 w 4186316"/>
                    <a:gd name="connsiteY14" fmla="*/ 2034709 h 3720838"/>
                    <a:gd name="connsiteX15" fmla="*/ 4140660 w 4186316"/>
                    <a:gd name="connsiteY15" fmla="*/ 2035388 h 3720838"/>
                    <a:gd name="connsiteX16" fmla="*/ 3268583 w 4186316"/>
                    <a:gd name="connsiteY16" fmla="*/ 3545869 h 3720838"/>
                    <a:gd name="connsiteX17" fmla="*/ 3268465 w 4186316"/>
                    <a:gd name="connsiteY17" fmla="*/ 3545801 h 3720838"/>
                    <a:gd name="connsiteX18" fmla="*/ 3259609 w 4186316"/>
                    <a:gd name="connsiteY18" fmla="*/ 3562118 h 3720838"/>
                    <a:gd name="connsiteX19" fmla="*/ 3033644 w 4186316"/>
                    <a:gd name="connsiteY19" fmla="*/ 3713524 h 3720838"/>
                    <a:gd name="connsiteX20" fmla="*/ 2965528 w 4186316"/>
                    <a:gd name="connsiteY20" fmla="*/ 3720391 h 3720838"/>
                    <a:gd name="connsiteX21" fmla="*/ 2965528 w 4186316"/>
                    <a:gd name="connsiteY21" fmla="*/ 3720838 h 3720838"/>
                    <a:gd name="connsiteX22" fmla="*/ 2961091 w 4186316"/>
                    <a:gd name="connsiteY22" fmla="*/ 3720838 h 3720838"/>
                    <a:gd name="connsiteX23" fmla="*/ 1224323 w 4186316"/>
                    <a:gd name="connsiteY23" fmla="*/ 3720838 h 3720838"/>
                    <a:gd name="connsiteX24" fmla="*/ 1221375 w 4186316"/>
                    <a:gd name="connsiteY24" fmla="*/ 3720838 h 3720838"/>
                    <a:gd name="connsiteX25" fmla="*/ 1221375 w 4186316"/>
                    <a:gd name="connsiteY25" fmla="*/ 3720541 h 3720838"/>
                    <a:gd name="connsiteX26" fmla="*/ 1151771 w 4186316"/>
                    <a:gd name="connsiteY26" fmla="*/ 3713524 h 3720838"/>
                    <a:gd name="connsiteX27" fmla="*/ 925805 w 4186316"/>
                    <a:gd name="connsiteY27" fmla="*/ 3562118 h 3720838"/>
                    <a:gd name="connsiteX28" fmla="*/ 896035 w 4186316"/>
                    <a:gd name="connsiteY28" fmla="*/ 3507270 h 3720838"/>
                    <a:gd name="connsiteX29" fmla="*/ 46244 w 4186316"/>
                    <a:gd name="connsiteY29" fmla="*/ 2035388 h 3720838"/>
                    <a:gd name="connsiteX30" fmla="*/ 46973 w 4186316"/>
                    <a:gd name="connsiteY30" fmla="*/ 2034967 h 3720838"/>
                    <a:gd name="connsiteX31" fmla="*/ 28291 w 4186316"/>
                    <a:gd name="connsiteY31" fmla="*/ 2000548 h 3720838"/>
                    <a:gd name="connsiteX32" fmla="*/ 0 w 4186316"/>
                    <a:gd name="connsiteY32" fmla="*/ 1860419 h 3720838"/>
                    <a:gd name="connsiteX33" fmla="*/ 28291 w 4186316"/>
                    <a:gd name="connsiteY33" fmla="*/ 1720291 h 3720838"/>
                    <a:gd name="connsiteX34" fmla="*/ 46973 w 4186316"/>
                    <a:gd name="connsiteY34" fmla="*/ 1685871 h 3720838"/>
                    <a:gd name="connsiteX35" fmla="*/ 46244 w 4186316"/>
                    <a:gd name="connsiteY35" fmla="*/ 1685450 h 3720838"/>
                    <a:gd name="connsiteX36" fmla="*/ 896035 w 4186316"/>
                    <a:gd name="connsiteY36" fmla="*/ 213568 h 3720838"/>
                    <a:gd name="connsiteX37" fmla="*/ 925805 w 4186316"/>
                    <a:gd name="connsiteY37" fmla="*/ 158721 h 3720838"/>
                    <a:gd name="connsiteX38" fmla="*/ 1151771 w 4186316"/>
                    <a:gd name="connsiteY38" fmla="*/ 7314 h 3720838"/>
                    <a:gd name="connsiteX39" fmla="*/ 1221375 w 4186316"/>
                    <a:gd name="connsiteY39" fmla="*/ 297 h 372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6316" h="3720838">
                      <a:moveTo>
                        <a:pt x="1221375" y="0"/>
                      </a:moveTo>
                      <a:lnTo>
                        <a:pt x="1224323" y="0"/>
                      </a:lnTo>
                      <a:lnTo>
                        <a:pt x="2961091" y="0"/>
                      </a:lnTo>
                      <a:lnTo>
                        <a:pt x="2965528" y="0"/>
                      </a:lnTo>
                      <a:lnTo>
                        <a:pt x="2965528" y="447"/>
                      </a:lnTo>
                      <a:lnTo>
                        <a:pt x="3033644" y="7314"/>
                      </a:lnTo>
                      <a:cubicBezTo>
                        <a:pt x="3127385" y="26496"/>
                        <a:pt x="3207853" y="82112"/>
                        <a:pt x="3259609" y="158721"/>
                      </a:cubicBezTo>
                      <a:lnTo>
                        <a:pt x="3268465" y="175037"/>
                      </a:lnTo>
                      <a:lnTo>
                        <a:pt x="3268583" y="174969"/>
                      </a:lnTo>
                      <a:lnTo>
                        <a:pt x="4140660" y="1685450"/>
                      </a:lnTo>
                      <a:lnTo>
                        <a:pt x="4139484" y="1686129"/>
                      </a:lnTo>
                      <a:lnTo>
                        <a:pt x="4158026" y="1720291"/>
                      </a:lnTo>
                      <a:cubicBezTo>
                        <a:pt x="4176243" y="1763361"/>
                        <a:pt x="4186316" y="1810713"/>
                        <a:pt x="4186316" y="1860419"/>
                      </a:cubicBezTo>
                      <a:cubicBezTo>
                        <a:pt x="4186316" y="1910125"/>
                        <a:pt x="4176243" y="1957478"/>
                        <a:pt x="4158026" y="2000548"/>
                      </a:cubicBezTo>
                      <a:lnTo>
                        <a:pt x="4139484" y="2034709"/>
                      </a:lnTo>
                      <a:lnTo>
                        <a:pt x="4140660" y="2035388"/>
                      </a:lnTo>
                      <a:lnTo>
                        <a:pt x="3268583" y="3545869"/>
                      </a:lnTo>
                      <a:lnTo>
                        <a:pt x="3268465" y="3545801"/>
                      </a:lnTo>
                      <a:lnTo>
                        <a:pt x="3259609" y="3562118"/>
                      </a:lnTo>
                      <a:cubicBezTo>
                        <a:pt x="3207853" y="3638726"/>
                        <a:pt x="3127385" y="3694342"/>
                        <a:pt x="3033644" y="3713524"/>
                      </a:cubicBezTo>
                      <a:lnTo>
                        <a:pt x="2965528" y="3720391"/>
                      </a:lnTo>
                      <a:lnTo>
                        <a:pt x="2965528" y="3720838"/>
                      </a:lnTo>
                      <a:lnTo>
                        <a:pt x="2961091" y="3720838"/>
                      </a:lnTo>
                      <a:lnTo>
                        <a:pt x="1224323" y="3720838"/>
                      </a:lnTo>
                      <a:lnTo>
                        <a:pt x="1221375" y="3720838"/>
                      </a:lnTo>
                      <a:lnTo>
                        <a:pt x="1221375" y="3720541"/>
                      </a:lnTo>
                      <a:lnTo>
                        <a:pt x="1151771" y="3713524"/>
                      </a:lnTo>
                      <a:cubicBezTo>
                        <a:pt x="1058030" y="3694342"/>
                        <a:pt x="977561" y="3638726"/>
                        <a:pt x="925805" y="3562118"/>
                      </a:cubicBezTo>
                      <a:lnTo>
                        <a:pt x="896035" y="3507270"/>
                      </a:lnTo>
                      <a:lnTo>
                        <a:pt x="46244" y="2035388"/>
                      </a:lnTo>
                      <a:lnTo>
                        <a:pt x="46973" y="2034967"/>
                      </a:lnTo>
                      <a:lnTo>
                        <a:pt x="28291" y="2000548"/>
                      </a:lnTo>
                      <a:cubicBezTo>
                        <a:pt x="10074" y="1957478"/>
                        <a:pt x="0" y="1910125"/>
                        <a:pt x="0" y="1860419"/>
                      </a:cubicBezTo>
                      <a:cubicBezTo>
                        <a:pt x="0" y="1810713"/>
                        <a:pt x="10074" y="1763361"/>
                        <a:pt x="28291" y="1720291"/>
                      </a:cubicBezTo>
                      <a:lnTo>
                        <a:pt x="46973" y="1685871"/>
                      </a:lnTo>
                      <a:lnTo>
                        <a:pt x="46244" y="1685450"/>
                      </a:lnTo>
                      <a:lnTo>
                        <a:pt x="896035" y="213568"/>
                      </a:lnTo>
                      <a:lnTo>
                        <a:pt x="925805" y="158721"/>
                      </a:lnTo>
                      <a:cubicBezTo>
                        <a:pt x="977561" y="82112"/>
                        <a:pt x="1058030" y="26496"/>
                        <a:pt x="1151771" y="7314"/>
                      </a:cubicBezTo>
                      <a:lnTo>
                        <a:pt x="1221375" y="297"/>
                      </a:lnTo>
                      <a:close/>
                    </a:path>
                  </a:pathLst>
                </a:custGeom>
                <a:solidFill>
                  <a:sysClr val="window" lastClr="FFFFFF"/>
                </a:solidFill>
                <a:ln w="28575">
                  <a:solidFill>
                    <a:srgbClr val="A5A5A5">
                      <a:lumMod val="50000"/>
                    </a:srgb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2" name="Elemento grafico 111" descr="Ventilato">
                <a:extLst>
                  <a:ext uri="{FF2B5EF4-FFF2-40B4-BE49-F238E27FC236}">
                    <a16:creationId xmlns:a16="http://schemas.microsoft.com/office/drawing/2014/main" id="{34559A52-37FF-4325-A043-EBE3A8BF8E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6200000">
                <a:off x="407291" y="2259296"/>
                <a:ext cx="612000" cy="612000"/>
              </a:xfrm>
              <a:prstGeom prst="rect">
                <a:avLst/>
              </a:prstGeom>
            </p:spPr>
          </p:pic>
        </p:grpSp>
        <p:pic>
          <p:nvPicPr>
            <p:cNvPr id="110" name="Immagine 109">
              <a:extLst>
                <a:ext uri="{FF2B5EF4-FFF2-40B4-BE49-F238E27FC236}">
                  <a16:creationId xmlns:a16="http://schemas.microsoft.com/office/drawing/2014/main" id="{753C7C1D-FCBA-4501-BAA4-742E8D345AE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17229" y="2233375"/>
              <a:ext cx="2473929" cy="2412000"/>
            </a:xfrm>
            <a:prstGeom prst="rect">
              <a:avLst/>
            </a:prstGeom>
          </p:spPr>
        </p:pic>
      </p:grpSp>
    </p:spTree>
    <p:extLst>
      <p:ext uri="{BB962C8B-B14F-4D97-AF65-F5344CB8AC3E}">
        <p14:creationId xmlns:p14="http://schemas.microsoft.com/office/powerpoint/2010/main" val="124014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33C84-D57D-41CB-86B3-320558124324}"/>
              </a:ext>
            </a:extLst>
          </p:cNvPr>
          <p:cNvSpPr>
            <a:spLocks noGrp="1"/>
          </p:cNvSpPr>
          <p:nvPr>
            <p:ph type="title"/>
          </p:nvPr>
        </p:nvSpPr>
        <p:spPr/>
        <p:txBody>
          <a:bodyPr/>
          <a:lstStyle/>
          <a:p>
            <a:r>
              <a:rPr lang="it-IT" dirty="0" err="1"/>
              <a:t>Research</a:t>
            </a:r>
            <a:r>
              <a:rPr lang="it-IT" dirty="0"/>
              <a:t> </a:t>
            </a:r>
            <a:r>
              <a:rPr lang="it-IT" dirty="0" err="1"/>
              <a:t>Infrastructure</a:t>
            </a:r>
            <a:r>
              <a:rPr lang="it-IT" dirty="0"/>
              <a:t>: Science and Technology </a:t>
            </a:r>
            <a:r>
              <a:rPr lang="it-IT" dirty="0" err="1"/>
              <a:t>development</a:t>
            </a:r>
            <a:endParaRPr lang="it-IT" dirty="0"/>
          </a:p>
        </p:txBody>
      </p:sp>
      <p:sp>
        <p:nvSpPr>
          <p:cNvPr id="4" name="Segnaposto numero diapositiva 3">
            <a:extLst>
              <a:ext uri="{FF2B5EF4-FFF2-40B4-BE49-F238E27FC236}">
                <a16:creationId xmlns:a16="http://schemas.microsoft.com/office/drawing/2014/main" id="{E23D6D60-6412-4F52-B237-FDB251D0753E}"/>
              </a:ext>
            </a:extLst>
          </p:cNvPr>
          <p:cNvSpPr>
            <a:spLocks noGrp="1"/>
          </p:cNvSpPr>
          <p:nvPr>
            <p:ph type="sldNum" sz="quarter" idx="4"/>
          </p:nvPr>
        </p:nvSpPr>
        <p:spPr/>
        <p:txBody>
          <a:bodyPr/>
          <a:lstStyle/>
          <a:p>
            <a:pPr algn="r"/>
            <a:fld id="{256D3EEF-DE4E-429D-8EC4-DDC531AFF587}" type="slidenum">
              <a:rPr lang="it-IT" smtClean="0"/>
              <a:pPr algn="r"/>
              <a:t>8</a:t>
            </a:fld>
            <a:endParaRPr lang="it-IT"/>
          </a:p>
        </p:txBody>
      </p:sp>
      <p:sp>
        <p:nvSpPr>
          <p:cNvPr id="5" name="Segnaposto piè di pagina 4">
            <a:extLst>
              <a:ext uri="{FF2B5EF4-FFF2-40B4-BE49-F238E27FC236}">
                <a16:creationId xmlns:a16="http://schemas.microsoft.com/office/drawing/2014/main" id="{218DF5B8-02D3-4AFD-B484-6453F96C5C51}"/>
              </a:ext>
            </a:extLst>
          </p:cNvPr>
          <p:cNvSpPr>
            <a:spLocks noGrp="1"/>
          </p:cNvSpPr>
          <p:nvPr>
            <p:ph type="ftr" sz="quarter" idx="3"/>
          </p:nvPr>
        </p:nvSpPr>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sp>
        <p:nvSpPr>
          <p:cNvPr id="11" name="Shape">
            <a:extLst>
              <a:ext uri="{FF2B5EF4-FFF2-40B4-BE49-F238E27FC236}">
                <a16:creationId xmlns:a16="http://schemas.microsoft.com/office/drawing/2014/main" id="{54B1F3CA-B755-4B4D-8FA1-D12B9114D728}"/>
              </a:ext>
            </a:extLst>
          </p:cNvPr>
          <p:cNvSpPr/>
          <p:nvPr/>
        </p:nvSpPr>
        <p:spPr>
          <a:xfrm>
            <a:off x="6168008" y="1628800"/>
            <a:ext cx="1503416" cy="3885987"/>
          </a:xfrm>
          <a:custGeom>
            <a:avLst/>
            <a:gdLst/>
            <a:ahLst/>
            <a:cxnLst>
              <a:cxn ang="0">
                <a:pos x="wd2" y="hd2"/>
              </a:cxn>
              <a:cxn ang="5400000">
                <a:pos x="wd2" y="hd2"/>
              </a:cxn>
              <a:cxn ang="10800000">
                <a:pos x="wd2" y="hd2"/>
              </a:cxn>
              <a:cxn ang="16200000">
                <a:pos x="wd2" y="hd2"/>
              </a:cxn>
            </a:cxnLst>
            <a:rect l="0" t="0" r="r" b="b"/>
            <a:pathLst>
              <a:path w="21600" h="21600" extrusionOk="0">
                <a:moveTo>
                  <a:pt x="21600" y="5547"/>
                </a:moveTo>
                <a:cubicBezTo>
                  <a:pt x="21600" y="4961"/>
                  <a:pt x="20369" y="4485"/>
                  <a:pt x="18854" y="4485"/>
                </a:cubicBezTo>
                <a:lnTo>
                  <a:pt x="18269" y="4485"/>
                </a:lnTo>
                <a:lnTo>
                  <a:pt x="18269" y="3553"/>
                </a:lnTo>
                <a:cubicBezTo>
                  <a:pt x="18269" y="2967"/>
                  <a:pt x="17038" y="2491"/>
                  <a:pt x="15523" y="2491"/>
                </a:cubicBezTo>
                <a:lnTo>
                  <a:pt x="13439" y="2491"/>
                </a:lnTo>
                <a:lnTo>
                  <a:pt x="13439" y="2137"/>
                </a:lnTo>
                <a:cubicBezTo>
                  <a:pt x="13439" y="958"/>
                  <a:pt x="10962" y="0"/>
                  <a:pt x="7915" y="0"/>
                </a:cubicBezTo>
                <a:cubicBezTo>
                  <a:pt x="4085" y="0"/>
                  <a:pt x="969" y="1205"/>
                  <a:pt x="969" y="2687"/>
                </a:cubicBezTo>
                <a:lnTo>
                  <a:pt x="969" y="20579"/>
                </a:lnTo>
                <a:cubicBezTo>
                  <a:pt x="415" y="20645"/>
                  <a:pt x="0" y="20841"/>
                  <a:pt x="0" y="21076"/>
                </a:cubicBezTo>
                <a:cubicBezTo>
                  <a:pt x="0" y="21365"/>
                  <a:pt x="608" y="21600"/>
                  <a:pt x="1354" y="21600"/>
                </a:cubicBezTo>
                <a:cubicBezTo>
                  <a:pt x="2100" y="21600"/>
                  <a:pt x="2708" y="21365"/>
                  <a:pt x="2708" y="21076"/>
                </a:cubicBezTo>
                <a:cubicBezTo>
                  <a:pt x="2708" y="20841"/>
                  <a:pt x="2300" y="20642"/>
                  <a:pt x="1738" y="20579"/>
                </a:cubicBezTo>
                <a:lnTo>
                  <a:pt x="1738" y="9309"/>
                </a:lnTo>
                <a:lnTo>
                  <a:pt x="12954" y="9309"/>
                </a:lnTo>
                <a:lnTo>
                  <a:pt x="12954" y="6145"/>
                </a:lnTo>
                <a:lnTo>
                  <a:pt x="10046" y="6145"/>
                </a:lnTo>
                <a:cubicBezTo>
                  <a:pt x="9877" y="5931"/>
                  <a:pt x="9369" y="5771"/>
                  <a:pt x="8762" y="5771"/>
                </a:cubicBezTo>
                <a:cubicBezTo>
                  <a:pt x="8015" y="5771"/>
                  <a:pt x="7408" y="6006"/>
                  <a:pt x="7408" y="6294"/>
                </a:cubicBezTo>
                <a:cubicBezTo>
                  <a:pt x="7408" y="6583"/>
                  <a:pt x="8015" y="6818"/>
                  <a:pt x="8762" y="6818"/>
                </a:cubicBezTo>
                <a:cubicBezTo>
                  <a:pt x="9369" y="6818"/>
                  <a:pt x="9885" y="6660"/>
                  <a:pt x="10046" y="6443"/>
                </a:cubicBezTo>
                <a:lnTo>
                  <a:pt x="12185" y="6443"/>
                </a:lnTo>
                <a:lnTo>
                  <a:pt x="12185" y="9011"/>
                </a:lnTo>
                <a:lnTo>
                  <a:pt x="1738" y="9011"/>
                </a:lnTo>
                <a:lnTo>
                  <a:pt x="1738" y="2687"/>
                </a:lnTo>
                <a:cubicBezTo>
                  <a:pt x="1738" y="1369"/>
                  <a:pt x="4508" y="298"/>
                  <a:pt x="7915" y="298"/>
                </a:cubicBezTo>
                <a:cubicBezTo>
                  <a:pt x="10539" y="298"/>
                  <a:pt x="12669" y="1122"/>
                  <a:pt x="12669" y="2137"/>
                </a:cubicBezTo>
                <a:lnTo>
                  <a:pt x="12669" y="2491"/>
                </a:lnTo>
                <a:lnTo>
                  <a:pt x="7831" y="2491"/>
                </a:lnTo>
                <a:cubicBezTo>
                  <a:pt x="7661" y="2277"/>
                  <a:pt x="7154" y="2116"/>
                  <a:pt x="6546" y="2116"/>
                </a:cubicBezTo>
                <a:cubicBezTo>
                  <a:pt x="5800" y="2116"/>
                  <a:pt x="5192" y="2351"/>
                  <a:pt x="5192" y="2640"/>
                </a:cubicBezTo>
                <a:cubicBezTo>
                  <a:pt x="5192" y="2928"/>
                  <a:pt x="5800" y="3164"/>
                  <a:pt x="6546" y="3164"/>
                </a:cubicBezTo>
                <a:cubicBezTo>
                  <a:pt x="7154" y="3164"/>
                  <a:pt x="7669" y="3006"/>
                  <a:pt x="7831" y="2789"/>
                </a:cubicBezTo>
                <a:lnTo>
                  <a:pt x="12669" y="2789"/>
                </a:lnTo>
                <a:lnTo>
                  <a:pt x="13054" y="2789"/>
                </a:lnTo>
                <a:lnTo>
                  <a:pt x="15523" y="2789"/>
                </a:lnTo>
                <a:cubicBezTo>
                  <a:pt x="16615" y="2789"/>
                  <a:pt x="17500" y="3131"/>
                  <a:pt x="17500" y="3553"/>
                </a:cubicBezTo>
                <a:lnTo>
                  <a:pt x="17500" y="4485"/>
                </a:lnTo>
                <a:lnTo>
                  <a:pt x="4515" y="4485"/>
                </a:lnTo>
                <a:lnTo>
                  <a:pt x="4515" y="7196"/>
                </a:lnTo>
                <a:cubicBezTo>
                  <a:pt x="3961" y="7261"/>
                  <a:pt x="3546" y="7458"/>
                  <a:pt x="3546" y="7693"/>
                </a:cubicBezTo>
                <a:cubicBezTo>
                  <a:pt x="3546" y="7982"/>
                  <a:pt x="4154" y="8217"/>
                  <a:pt x="4900" y="8217"/>
                </a:cubicBezTo>
                <a:cubicBezTo>
                  <a:pt x="5646" y="8217"/>
                  <a:pt x="6254" y="7982"/>
                  <a:pt x="6254" y="7693"/>
                </a:cubicBezTo>
                <a:cubicBezTo>
                  <a:pt x="6254" y="7458"/>
                  <a:pt x="5846" y="7259"/>
                  <a:pt x="5284" y="7196"/>
                </a:cubicBezTo>
                <a:lnTo>
                  <a:pt x="5284" y="4782"/>
                </a:lnTo>
                <a:lnTo>
                  <a:pt x="17500" y="4782"/>
                </a:lnTo>
                <a:lnTo>
                  <a:pt x="17885" y="4782"/>
                </a:lnTo>
                <a:lnTo>
                  <a:pt x="18854" y="4782"/>
                </a:lnTo>
                <a:cubicBezTo>
                  <a:pt x="19946" y="4782"/>
                  <a:pt x="20831" y="5125"/>
                  <a:pt x="20831" y="5547"/>
                </a:cubicBezTo>
                <a:lnTo>
                  <a:pt x="20831" y="7059"/>
                </a:lnTo>
                <a:lnTo>
                  <a:pt x="21600" y="7059"/>
                </a:lnTo>
                <a:lnTo>
                  <a:pt x="21600" y="5547"/>
                </a:lnTo>
                <a:close/>
                <a:moveTo>
                  <a:pt x="1938" y="21076"/>
                </a:moveTo>
                <a:cubicBezTo>
                  <a:pt x="1938" y="21201"/>
                  <a:pt x="1677" y="21302"/>
                  <a:pt x="1354" y="21302"/>
                </a:cubicBezTo>
                <a:cubicBezTo>
                  <a:pt x="1031" y="21302"/>
                  <a:pt x="769" y="21201"/>
                  <a:pt x="769" y="21076"/>
                </a:cubicBezTo>
                <a:cubicBezTo>
                  <a:pt x="769" y="20951"/>
                  <a:pt x="1031" y="20850"/>
                  <a:pt x="1354" y="20850"/>
                </a:cubicBezTo>
                <a:cubicBezTo>
                  <a:pt x="1677" y="20850"/>
                  <a:pt x="1938" y="20954"/>
                  <a:pt x="1938" y="21076"/>
                </a:cubicBezTo>
                <a:close/>
                <a:moveTo>
                  <a:pt x="8761" y="6520"/>
                </a:moveTo>
                <a:cubicBezTo>
                  <a:pt x="8438" y="6520"/>
                  <a:pt x="8177" y="6419"/>
                  <a:pt x="8177" y="6294"/>
                </a:cubicBezTo>
                <a:cubicBezTo>
                  <a:pt x="8177" y="6169"/>
                  <a:pt x="8438" y="6068"/>
                  <a:pt x="8761" y="6068"/>
                </a:cubicBezTo>
                <a:cubicBezTo>
                  <a:pt x="9084" y="6068"/>
                  <a:pt x="9346" y="6169"/>
                  <a:pt x="9346" y="6294"/>
                </a:cubicBezTo>
                <a:cubicBezTo>
                  <a:pt x="9346" y="6419"/>
                  <a:pt x="9085" y="6520"/>
                  <a:pt x="8761" y="6520"/>
                </a:cubicBezTo>
                <a:close/>
                <a:moveTo>
                  <a:pt x="6546" y="2866"/>
                </a:moveTo>
                <a:cubicBezTo>
                  <a:pt x="6223" y="2866"/>
                  <a:pt x="5961" y="2765"/>
                  <a:pt x="5961" y="2640"/>
                </a:cubicBezTo>
                <a:cubicBezTo>
                  <a:pt x="5961" y="2515"/>
                  <a:pt x="6223" y="2414"/>
                  <a:pt x="6546" y="2414"/>
                </a:cubicBezTo>
                <a:cubicBezTo>
                  <a:pt x="6869" y="2414"/>
                  <a:pt x="7131" y="2515"/>
                  <a:pt x="7131" y="2640"/>
                </a:cubicBezTo>
                <a:cubicBezTo>
                  <a:pt x="7131" y="2765"/>
                  <a:pt x="6861" y="2866"/>
                  <a:pt x="6546" y="2866"/>
                </a:cubicBezTo>
                <a:close/>
                <a:moveTo>
                  <a:pt x="5477" y="7693"/>
                </a:moveTo>
                <a:cubicBezTo>
                  <a:pt x="5477" y="7818"/>
                  <a:pt x="5215" y="7919"/>
                  <a:pt x="4892" y="7919"/>
                </a:cubicBezTo>
                <a:cubicBezTo>
                  <a:pt x="4569" y="7919"/>
                  <a:pt x="4308" y="7818"/>
                  <a:pt x="4308" y="7693"/>
                </a:cubicBezTo>
                <a:cubicBezTo>
                  <a:pt x="4308" y="7568"/>
                  <a:pt x="4569" y="7467"/>
                  <a:pt x="4892" y="7467"/>
                </a:cubicBezTo>
                <a:cubicBezTo>
                  <a:pt x="5215" y="7467"/>
                  <a:pt x="5477" y="7571"/>
                  <a:pt x="5477" y="7693"/>
                </a:cubicBezTo>
                <a:close/>
              </a:path>
            </a:pathLst>
          </a:custGeom>
          <a:solidFill>
            <a:srgbClr val="F7931F"/>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Shape">
            <a:extLst>
              <a:ext uri="{FF2B5EF4-FFF2-40B4-BE49-F238E27FC236}">
                <a16:creationId xmlns:a16="http://schemas.microsoft.com/office/drawing/2014/main" id="{D59BECB5-93A0-4979-8B18-2ADD5905DD6D}"/>
              </a:ext>
            </a:extLst>
          </p:cNvPr>
          <p:cNvSpPr/>
          <p:nvPr/>
        </p:nvSpPr>
        <p:spPr>
          <a:xfrm>
            <a:off x="6489252" y="2860230"/>
            <a:ext cx="1367975" cy="1279085"/>
          </a:xfrm>
          <a:custGeom>
            <a:avLst/>
            <a:gdLst/>
            <a:ahLst/>
            <a:cxnLst>
              <a:cxn ang="0">
                <a:pos x="wd2" y="hd2"/>
              </a:cxn>
              <a:cxn ang="5400000">
                <a:pos x="wd2" y="hd2"/>
              </a:cxn>
              <a:cxn ang="10800000">
                <a:pos x="wd2" y="hd2"/>
              </a:cxn>
              <a:cxn ang="16200000">
                <a:pos x="wd2" y="hd2"/>
              </a:cxn>
            </a:cxnLst>
            <a:rect l="0" t="0" r="r" b="b"/>
            <a:pathLst>
              <a:path w="21592" h="21600" extrusionOk="0">
                <a:moveTo>
                  <a:pt x="20654" y="2043"/>
                </a:moveTo>
                <a:cubicBezTo>
                  <a:pt x="20155" y="1528"/>
                  <a:pt x="19496" y="1194"/>
                  <a:pt x="18761" y="1148"/>
                </a:cubicBezTo>
                <a:lnTo>
                  <a:pt x="18761" y="1139"/>
                </a:lnTo>
                <a:lnTo>
                  <a:pt x="17916" y="1139"/>
                </a:lnTo>
                <a:lnTo>
                  <a:pt x="13031" y="1139"/>
                </a:lnTo>
                <a:cubicBezTo>
                  <a:pt x="12845" y="488"/>
                  <a:pt x="12287" y="0"/>
                  <a:pt x="11620" y="0"/>
                </a:cubicBezTo>
                <a:cubicBezTo>
                  <a:pt x="10800" y="0"/>
                  <a:pt x="10132" y="714"/>
                  <a:pt x="10132" y="1591"/>
                </a:cubicBezTo>
                <a:cubicBezTo>
                  <a:pt x="10132" y="2468"/>
                  <a:pt x="10800" y="3183"/>
                  <a:pt x="11620" y="3183"/>
                </a:cubicBezTo>
                <a:cubicBezTo>
                  <a:pt x="12287" y="3183"/>
                  <a:pt x="12853" y="2703"/>
                  <a:pt x="13031" y="2043"/>
                </a:cubicBezTo>
                <a:lnTo>
                  <a:pt x="17916" y="2043"/>
                </a:lnTo>
                <a:lnTo>
                  <a:pt x="18575" y="2043"/>
                </a:lnTo>
                <a:cubicBezTo>
                  <a:pt x="19775" y="2043"/>
                  <a:pt x="20746" y="3083"/>
                  <a:pt x="20746" y="4367"/>
                </a:cubicBezTo>
                <a:lnTo>
                  <a:pt x="20746" y="9792"/>
                </a:lnTo>
                <a:cubicBezTo>
                  <a:pt x="20746" y="11076"/>
                  <a:pt x="19775" y="12115"/>
                  <a:pt x="18575" y="12115"/>
                </a:cubicBezTo>
                <a:lnTo>
                  <a:pt x="18152" y="12115"/>
                </a:lnTo>
                <a:lnTo>
                  <a:pt x="9144" y="12115"/>
                </a:lnTo>
                <a:cubicBezTo>
                  <a:pt x="8958" y="11465"/>
                  <a:pt x="8400" y="10976"/>
                  <a:pt x="7732" y="10976"/>
                </a:cubicBezTo>
                <a:cubicBezTo>
                  <a:pt x="6913" y="10976"/>
                  <a:pt x="6245" y="11691"/>
                  <a:pt x="6245" y="12568"/>
                </a:cubicBezTo>
                <a:cubicBezTo>
                  <a:pt x="6245" y="13445"/>
                  <a:pt x="6913" y="14159"/>
                  <a:pt x="7732" y="14159"/>
                </a:cubicBezTo>
                <a:cubicBezTo>
                  <a:pt x="8400" y="14159"/>
                  <a:pt x="8966" y="13680"/>
                  <a:pt x="9144" y="13020"/>
                </a:cubicBezTo>
                <a:lnTo>
                  <a:pt x="18152" y="13020"/>
                </a:lnTo>
                <a:lnTo>
                  <a:pt x="18152" y="18372"/>
                </a:lnTo>
                <a:cubicBezTo>
                  <a:pt x="18152" y="19656"/>
                  <a:pt x="17180" y="20696"/>
                  <a:pt x="15980" y="20696"/>
                </a:cubicBezTo>
                <a:lnTo>
                  <a:pt x="14028" y="20696"/>
                </a:lnTo>
                <a:lnTo>
                  <a:pt x="845" y="20696"/>
                </a:lnTo>
                <a:lnTo>
                  <a:pt x="845" y="15162"/>
                </a:lnTo>
                <a:lnTo>
                  <a:pt x="2307" y="15162"/>
                </a:lnTo>
                <a:cubicBezTo>
                  <a:pt x="2493" y="15813"/>
                  <a:pt x="3051" y="16302"/>
                  <a:pt x="3718" y="16302"/>
                </a:cubicBezTo>
                <a:cubicBezTo>
                  <a:pt x="4538" y="16302"/>
                  <a:pt x="5206" y="15587"/>
                  <a:pt x="5206" y="14710"/>
                </a:cubicBezTo>
                <a:cubicBezTo>
                  <a:pt x="5206" y="13833"/>
                  <a:pt x="4538" y="13119"/>
                  <a:pt x="3718" y="13119"/>
                </a:cubicBezTo>
                <a:cubicBezTo>
                  <a:pt x="3051" y="13119"/>
                  <a:pt x="2484" y="13598"/>
                  <a:pt x="2307" y="14258"/>
                </a:cubicBezTo>
                <a:lnTo>
                  <a:pt x="0" y="14258"/>
                </a:lnTo>
                <a:lnTo>
                  <a:pt x="0" y="21600"/>
                </a:lnTo>
                <a:lnTo>
                  <a:pt x="14028" y="21600"/>
                </a:lnTo>
                <a:lnTo>
                  <a:pt x="14873" y="21600"/>
                </a:lnTo>
                <a:lnTo>
                  <a:pt x="15980" y="21600"/>
                </a:lnTo>
                <a:cubicBezTo>
                  <a:pt x="16792" y="21600"/>
                  <a:pt x="17518" y="21256"/>
                  <a:pt x="18068" y="20696"/>
                </a:cubicBezTo>
                <a:cubicBezTo>
                  <a:pt x="18642" y="20108"/>
                  <a:pt x="18997" y="19285"/>
                  <a:pt x="18997" y="18372"/>
                </a:cubicBezTo>
                <a:lnTo>
                  <a:pt x="18997" y="12993"/>
                </a:lnTo>
                <a:cubicBezTo>
                  <a:pt x="20459" y="12776"/>
                  <a:pt x="21592" y="11419"/>
                  <a:pt x="21592" y="9792"/>
                </a:cubicBezTo>
                <a:lnTo>
                  <a:pt x="21592" y="4367"/>
                </a:lnTo>
                <a:cubicBezTo>
                  <a:pt x="21600" y="3454"/>
                  <a:pt x="21228" y="2631"/>
                  <a:pt x="20654" y="2043"/>
                </a:cubicBezTo>
                <a:close/>
                <a:moveTo>
                  <a:pt x="11620" y="2278"/>
                </a:moveTo>
                <a:cubicBezTo>
                  <a:pt x="11265" y="2278"/>
                  <a:pt x="10977" y="1971"/>
                  <a:pt x="10977" y="1591"/>
                </a:cubicBezTo>
                <a:cubicBezTo>
                  <a:pt x="10977" y="1211"/>
                  <a:pt x="11265" y="904"/>
                  <a:pt x="11620" y="904"/>
                </a:cubicBezTo>
                <a:cubicBezTo>
                  <a:pt x="11975" y="904"/>
                  <a:pt x="12262" y="1211"/>
                  <a:pt x="12262" y="1591"/>
                </a:cubicBezTo>
                <a:cubicBezTo>
                  <a:pt x="12262" y="1971"/>
                  <a:pt x="11975" y="2278"/>
                  <a:pt x="11620" y="2278"/>
                </a:cubicBezTo>
                <a:close/>
                <a:moveTo>
                  <a:pt x="7732" y="13255"/>
                </a:moveTo>
                <a:cubicBezTo>
                  <a:pt x="7377" y="13255"/>
                  <a:pt x="7090" y="12947"/>
                  <a:pt x="7090" y="12568"/>
                </a:cubicBezTo>
                <a:cubicBezTo>
                  <a:pt x="7090" y="12188"/>
                  <a:pt x="7377" y="11880"/>
                  <a:pt x="7732" y="11880"/>
                </a:cubicBezTo>
                <a:cubicBezTo>
                  <a:pt x="8087" y="11880"/>
                  <a:pt x="8375" y="12188"/>
                  <a:pt x="8375" y="12568"/>
                </a:cubicBezTo>
                <a:cubicBezTo>
                  <a:pt x="8375" y="12947"/>
                  <a:pt x="8087" y="13255"/>
                  <a:pt x="7732" y="13255"/>
                </a:cubicBezTo>
                <a:close/>
                <a:moveTo>
                  <a:pt x="3727" y="14032"/>
                </a:moveTo>
                <a:cubicBezTo>
                  <a:pt x="4082" y="14032"/>
                  <a:pt x="4369" y="14340"/>
                  <a:pt x="4369" y="14719"/>
                </a:cubicBezTo>
                <a:cubicBezTo>
                  <a:pt x="4369" y="15099"/>
                  <a:pt x="4082" y="15407"/>
                  <a:pt x="3727" y="15407"/>
                </a:cubicBezTo>
                <a:cubicBezTo>
                  <a:pt x="3372" y="15407"/>
                  <a:pt x="3084" y="15099"/>
                  <a:pt x="3084" y="14719"/>
                </a:cubicBezTo>
                <a:cubicBezTo>
                  <a:pt x="3084" y="14340"/>
                  <a:pt x="3372" y="14032"/>
                  <a:pt x="3727" y="14032"/>
                </a:cubicBezTo>
                <a:close/>
              </a:path>
            </a:pathLst>
          </a:custGeom>
          <a:solidFill>
            <a:srgbClr val="4CC1EF"/>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93F1218F-1A9A-4B1E-ABE0-13B82B906638}"/>
              </a:ext>
            </a:extLst>
          </p:cNvPr>
          <p:cNvSpPr/>
          <p:nvPr/>
        </p:nvSpPr>
        <p:spPr>
          <a:xfrm>
            <a:off x="6328630" y="4145209"/>
            <a:ext cx="1076697" cy="814880"/>
          </a:xfrm>
          <a:custGeom>
            <a:avLst/>
            <a:gdLst/>
            <a:ahLst/>
            <a:cxnLst>
              <a:cxn ang="0">
                <a:pos x="wd2" y="hd2"/>
              </a:cxn>
              <a:cxn ang="5400000">
                <a:pos x="wd2" y="hd2"/>
              </a:cxn>
              <a:cxn ang="10800000">
                <a:pos x="wd2" y="hd2"/>
              </a:cxn>
              <a:cxn ang="16200000">
                <a:pos x="wd2" y="hd2"/>
              </a:cxn>
            </a:cxnLst>
            <a:rect l="0" t="0" r="r" b="b"/>
            <a:pathLst>
              <a:path w="21600" h="21600" extrusionOk="0">
                <a:moveTo>
                  <a:pt x="20526" y="0"/>
                </a:moveTo>
                <a:lnTo>
                  <a:pt x="20526" y="5237"/>
                </a:lnTo>
                <a:cubicBezTo>
                  <a:pt x="20526" y="7252"/>
                  <a:pt x="19291" y="8884"/>
                  <a:pt x="17766" y="8884"/>
                </a:cubicBezTo>
                <a:lnTo>
                  <a:pt x="11987" y="8884"/>
                </a:lnTo>
                <a:lnTo>
                  <a:pt x="7916" y="8884"/>
                </a:lnTo>
                <a:cubicBezTo>
                  <a:pt x="7680" y="7862"/>
                  <a:pt x="6971" y="7096"/>
                  <a:pt x="6122" y="7096"/>
                </a:cubicBezTo>
                <a:cubicBezTo>
                  <a:pt x="5080" y="7096"/>
                  <a:pt x="4232" y="8217"/>
                  <a:pt x="4232" y="9594"/>
                </a:cubicBezTo>
                <a:cubicBezTo>
                  <a:pt x="4232" y="10970"/>
                  <a:pt x="5080" y="12091"/>
                  <a:pt x="6122" y="12091"/>
                </a:cubicBezTo>
                <a:cubicBezTo>
                  <a:pt x="6971" y="12091"/>
                  <a:pt x="7691" y="11339"/>
                  <a:pt x="7916" y="10303"/>
                </a:cubicBezTo>
                <a:lnTo>
                  <a:pt x="11987" y="10303"/>
                </a:lnTo>
                <a:lnTo>
                  <a:pt x="11987" y="14745"/>
                </a:lnTo>
                <a:cubicBezTo>
                  <a:pt x="11987" y="16761"/>
                  <a:pt x="10752" y="18393"/>
                  <a:pt x="9226" y="18393"/>
                </a:cubicBezTo>
                <a:lnTo>
                  <a:pt x="3684" y="18393"/>
                </a:lnTo>
                <a:cubicBezTo>
                  <a:pt x="3448" y="17371"/>
                  <a:pt x="2739" y="16604"/>
                  <a:pt x="1890" y="16604"/>
                </a:cubicBezTo>
                <a:cubicBezTo>
                  <a:pt x="849" y="16604"/>
                  <a:pt x="0" y="17726"/>
                  <a:pt x="0" y="19102"/>
                </a:cubicBezTo>
                <a:cubicBezTo>
                  <a:pt x="0" y="20479"/>
                  <a:pt x="849" y="21600"/>
                  <a:pt x="1890" y="21600"/>
                </a:cubicBezTo>
                <a:cubicBezTo>
                  <a:pt x="2739" y="21600"/>
                  <a:pt x="3459" y="20848"/>
                  <a:pt x="3684" y="19812"/>
                </a:cubicBezTo>
                <a:lnTo>
                  <a:pt x="9226" y="19812"/>
                </a:lnTo>
                <a:cubicBezTo>
                  <a:pt x="11342" y="19812"/>
                  <a:pt x="13061" y="17541"/>
                  <a:pt x="13061" y="14745"/>
                </a:cubicBezTo>
                <a:lnTo>
                  <a:pt x="13061" y="10303"/>
                </a:lnTo>
                <a:lnTo>
                  <a:pt x="17766" y="10303"/>
                </a:lnTo>
                <a:cubicBezTo>
                  <a:pt x="18797" y="10303"/>
                  <a:pt x="19720" y="9764"/>
                  <a:pt x="20419" y="8884"/>
                </a:cubicBezTo>
                <a:cubicBezTo>
                  <a:pt x="21149" y="7962"/>
                  <a:pt x="21600" y="6670"/>
                  <a:pt x="21600" y="5237"/>
                </a:cubicBezTo>
                <a:lnTo>
                  <a:pt x="21600" y="0"/>
                </a:lnTo>
                <a:lnTo>
                  <a:pt x="20526" y="0"/>
                </a:lnTo>
                <a:close/>
                <a:moveTo>
                  <a:pt x="6111" y="10658"/>
                </a:moveTo>
                <a:cubicBezTo>
                  <a:pt x="5660" y="10658"/>
                  <a:pt x="5295" y="10176"/>
                  <a:pt x="5295" y="9579"/>
                </a:cubicBezTo>
                <a:cubicBezTo>
                  <a:pt x="5295" y="8983"/>
                  <a:pt x="5660" y="8501"/>
                  <a:pt x="6111" y="8501"/>
                </a:cubicBezTo>
                <a:cubicBezTo>
                  <a:pt x="6563" y="8501"/>
                  <a:pt x="6928" y="8983"/>
                  <a:pt x="6928" y="9579"/>
                </a:cubicBezTo>
                <a:cubicBezTo>
                  <a:pt x="6928" y="10176"/>
                  <a:pt x="6563" y="10658"/>
                  <a:pt x="6111" y="10658"/>
                </a:cubicBezTo>
                <a:close/>
                <a:moveTo>
                  <a:pt x="1879" y="20167"/>
                </a:moveTo>
                <a:cubicBezTo>
                  <a:pt x="1428" y="20167"/>
                  <a:pt x="1063" y="19684"/>
                  <a:pt x="1063" y="19088"/>
                </a:cubicBezTo>
                <a:cubicBezTo>
                  <a:pt x="1063" y="18492"/>
                  <a:pt x="1428" y="18010"/>
                  <a:pt x="1879" y="18010"/>
                </a:cubicBezTo>
                <a:cubicBezTo>
                  <a:pt x="2331" y="18010"/>
                  <a:pt x="2696" y="18492"/>
                  <a:pt x="2696" y="19088"/>
                </a:cubicBezTo>
                <a:cubicBezTo>
                  <a:pt x="2696" y="19684"/>
                  <a:pt x="2331" y="20167"/>
                  <a:pt x="1879" y="20167"/>
                </a:cubicBezTo>
                <a:close/>
              </a:path>
            </a:pathLst>
          </a:custGeom>
          <a:solidFill>
            <a:srgbClr val="C13018"/>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11">
            <a:extLst>
              <a:ext uri="{FF2B5EF4-FFF2-40B4-BE49-F238E27FC236}">
                <a16:creationId xmlns:a16="http://schemas.microsoft.com/office/drawing/2014/main" id="{3FEB6867-91A8-40A1-A868-29AFEE00356B}"/>
              </a:ext>
            </a:extLst>
          </p:cNvPr>
          <p:cNvSpPr txBox="1"/>
          <p:nvPr/>
        </p:nvSpPr>
        <p:spPr>
          <a:xfrm>
            <a:off x="7749983" y="4198049"/>
            <a:ext cx="2736000" cy="70920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C13018"/>
                </a:solidFill>
                <a:effectLst/>
                <a:uLnTx/>
                <a:uFillTx/>
                <a:latin typeface="Calibri" panose="020F0502020204030204"/>
                <a:ea typeface="+mn-ea"/>
                <a:cs typeface="+mn-cs"/>
              </a:rPr>
              <a:t>Support LFR safe and sustainable operation</a:t>
            </a:r>
          </a:p>
        </p:txBody>
      </p:sp>
      <p:sp>
        <p:nvSpPr>
          <p:cNvPr id="9" name="TextBox 14">
            <a:extLst>
              <a:ext uri="{FF2B5EF4-FFF2-40B4-BE49-F238E27FC236}">
                <a16:creationId xmlns:a16="http://schemas.microsoft.com/office/drawing/2014/main" id="{C7D23FC4-AC5D-49F5-9EB5-AA713DD575DB}"/>
              </a:ext>
            </a:extLst>
          </p:cNvPr>
          <p:cNvSpPr txBox="1"/>
          <p:nvPr/>
        </p:nvSpPr>
        <p:spPr>
          <a:xfrm>
            <a:off x="8157702" y="2959598"/>
            <a:ext cx="2223853"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4CC1EF">
                    <a:lumMod val="75000"/>
                  </a:srgbClr>
                </a:solidFill>
                <a:effectLst/>
                <a:uLnTx/>
                <a:uFillTx/>
                <a:latin typeface="Calibri" panose="020F0502020204030204"/>
                <a:ea typeface="+mn-ea"/>
                <a:cs typeface="+mn-cs"/>
              </a:rPr>
              <a:t>Provide industrial qualification services</a:t>
            </a:r>
          </a:p>
        </p:txBody>
      </p:sp>
      <p:sp>
        <p:nvSpPr>
          <p:cNvPr id="10" name="TextBox 17">
            <a:extLst>
              <a:ext uri="{FF2B5EF4-FFF2-40B4-BE49-F238E27FC236}">
                <a16:creationId xmlns:a16="http://schemas.microsoft.com/office/drawing/2014/main" id="{2FD9A19C-28CE-4603-BD7C-BB081553D797}"/>
              </a:ext>
            </a:extLst>
          </p:cNvPr>
          <p:cNvSpPr txBox="1"/>
          <p:nvPr/>
        </p:nvSpPr>
        <p:spPr>
          <a:xfrm>
            <a:off x="7857227" y="1797265"/>
            <a:ext cx="2223853"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931F"/>
                </a:solidFill>
                <a:effectLst/>
                <a:uLnTx/>
                <a:uFillTx/>
                <a:latin typeface="Calibri" panose="020F0502020204030204"/>
                <a:ea typeface="+mn-ea"/>
                <a:cs typeface="+mn-cs"/>
              </a:rPr>
              <a:t>Demonstrate the</a:t>
            </a:r>
            <a:br>
              <a:rPr kumimoji="0" lang="en-US" sz="2000" b="1" i="0" u="none" strike="noStrike" kern="1200" cap="none" spc="0" normalizeH="0" baseline="0" noProof="1">
                <a:ln>
                  <a:noFill/>
                </a:ln>
                <a:solidFill>
                  <a:srgbClr val="F7931F"/>
                </a:solidFill>
                <a:effectLst/>
                <a:uLnTx/>
                <a:uFillTx/>
                <a:latin typeface="Calibri" panose="020F0502020204030204"/>
                <a:ea typeface="+mn-ea"/>
                <a:cs typeface="+mn-cs"/>
              </a:rPr>
            </a:br>
            <a:r>
              <a:rPr kumimoji="0" lang="en-US" sz="2000" b="1" i="0" u="none" strike="noStrike" kern="1200" cap="none" spc="0" normalizeH="0" baseline="0" noProof="1">
                <a:ln>
                  <a:noFill/>
                </a:ln>
                <a:solidFill>
                  <a:srgbClr val="F7931F"/>
                </a:solidFill>
                <a:effectLst/>
                <a:uLnTx/>
                <a:uFillTx/>
                <a:latin typeface="Calibri" panose="020F0502020204030204"/>
                <a:ea typeface="+mn-ea"/>
                <a:cs typeface="+mn-cs"/>
              </a:rPr>
              <a:t>LFR technology</a:t>
            </a:r>
          </a:p>
        </p:txBody>
      </p:sp>
      <p:sp>
        <p:nvSpPr>
          <p:cNvPr id="15" name="TextBox 20">
            <a:extLst>
              <a:ext uri="{FF2B5EF4-FFF2-40B4-BE49-F238E27FC236}">
                <a16:creationId xmlns:a16="http://schemas.microsoft.com/office/drawing/2014/main" id="{1CAEE6FE-498C-4546-BA83-02C8261A1ABD}"/>
              </a:ext>
            </a:extLst>
          </p:cNvPr>
          <p:cNvSpPr txBox="1"/>
          <p:nvPr/>
        </p:nvSpPr>
        <p:spPr>
          <a:xfrm>
            <a:off x="2144277" y="4194026"/>
            <a:ext cx="2223853"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FCC4C">
                    <a:lumMod val="75000"/>
                  </a:srgbClr>
                </a:solidFill>
                <a:effectLst/>
                <a:uLnTx/>
                <a:uFillTx/>
                <a:latin typeface="Calibri" panose="020F0502020204030204"/>
                <a:ea typeface="+mn-ea"/>
                <a:cs typeface="+mn-cs"/>
              </a:rPr>
              <a:t>Pool the European</a:t>
            </a:r>
            <a:br>
              <a:rPr kumimoji="0" lang="en-US" sz="2000" b="1" i="0" u="none" strike="noStrike" kern="1200" cap="none" spc="0" normalizeH="0" baseline="0" noProof="1">
                <a:ln>
                  <a:noFill/>
                </a:ln>
                <a:solidFill>
                  <a:srgbClr val="FFCC4C">
                    <a:lumMod val="75000"/>
                  </a:srgbClr>
                </a:solidFill>
                <a:effectLst/>
                <a:uLnTx/>
                <a:uFillTx/>
                <a:latin typeface="Calibri" panose="020F0502020204030204"/>
                <a:ea typeface="+mn-ea"/>
                <a:cs typeface="+mn-cs"/>
              </a:rPr>
            </a:br>
            <a:r>
              <a:rPr kumimoji="0" lang="en-US" sz="2000" b="1" i="0" u="none" strike="noStrike" kern="1200" cap="none" spc="0" normalizeH="0" baseline="0" noProof="1">
                <a:ln>
                  <a:noFill/>
                </a:ln>
                <a:solidFill>
                  <a:srgbClr val="FFCC4C">
                    <a:lumMod val="75000"/>
                  </a:srgbClr>
                </a:solidFill>
                <a:effectLst/>
                <a:uLnTx/>
                <a:uFillTx/>
                <a:latin typeface="Calibri" panose="020F0502020204030204"/>
                <a:ea typeface="+mn-ea"/>
                <a:cs typeface="+mn-cs"/>
              </a:rPr>
              <a:t>research community</a:t>
            </a:r>
          </a:p>
        </p:txBody>
      </p:sp>
      <p:sp>
        <p:nvSpPr>
          <p:cNvPr id="16" name="TextBox 23">
            <a:extLst>
              <a:ext uri="{FF2B5EF4-FFF2-40B4-BE49-F238E27FC236}">
                <a16:creationId xmlns:a16="http://schemas.microsoft.com/office/drawing/2014/main" id="{5F4E72D8-E48C-4D59-AB90-F9C1A6AB35BE}"/>
              </a:ext>
            </a:extLst>
          </p:cNvPr>
          <p:cNvSpPr txBox="1"/>
          <p:nvPr/>
        </p:nvSpPr>
        <p:spPr>
          <a:xfrm>
            <a:off x="1271464" y="3037754"/>
            <a:ext cx="2773806"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A2B969"/>
                </a:solidFill>
                <a:effectLst/>
                <a:uLnTx/>
                <a:uFillTx/>
                <a:latin typeface="Calibri" panose="020F0502020204030204"/>
                <a:ea typeface="+mn-ea"/>
                <a:cs typeface="+mn-cs"/>
              </a:rPr>
              <a:t>Deploy a world-class</a:t>
            </a:r>
            <a:br>
              <a:rPr kumimoji="0" lang="en-US" sz="2000" b="1" i="0" u="none" strike="noStrike" kern="1200" cap="none" spc="0" normalizeH="0" baseline="0" noProof="1">
                <a:ln>
                  <a:noFill/>
                </a:ln>
                <a:solidFill>
                  <a:srgbClr val="A2B969"/>
                </a:solidFill>
                <a:effectLst/>
                <a:uLnTx/>
                <a:uFillTx/>
                <a:latin typeface="Calibri" panose="020F0502020204030204"/>
                <a:ea typeface="+mn-ea"/>
                <a:cs typeface="+mn-cs"/>
              </a:rPr>
            </a:br>
            <a:r>
              <a:rPr kumimoji="0" lang="en-US" sz="2000" b="1" i="0" u="none" strike="noStrike" kern="1200" cap="none" spc="0" normalizeH="0" baseline="0" noProof="1">
                <a:ln>
                  <a:noFill/>
                </a:ln>
                <a:solidFill>
                  <a:srgbClr val="A2B969"/>
                </a:solidFill>
                <a:effectLst/>
                <a:uLnTx/>
                <a:uFillTx/>
                <a:latin typeface="Calibri" panose="020F0502020204030204"/>
                <a:ea typeface="+mn-ea"/>
                <a:cs typeface="+mn-cs"/>
              </a:rPr>
              <a:t>research infrastructure</a:t>
            </a:r>
          </a:p>
        </p:txBody>
      </p:sp>
      <p:sp>
        <p:nvSpPr>
          <p:cNvPr id="17" name="TextBox 26">
            <a:extLst>
              <a:ext uri="{FF2B5EF4-FFF2-40B4-BE49-F238E27FC236}">
                <a16:creationId xmlns:a16="http://schemas.microsoft.com/office/drawing/2014/main" id="{B278E208-FE2D-407E-826A-88988966A67E}"/>
              </a:ext>
            </a:extLst>
          </p:cNvPr>
          <p:cNvSpPr txBox="1"/>
          <p:nvPr/>
        </p:nvSpPr>
        <p:spPr>
          <a:xfrm>
            <a:off x="2092328" y="1805335"/>
            <a:ext cx="2223853"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063951"/>
                </a:solidFill>
                <a:effectLst/>
                <a:uLnTx/>
                <a:uFillTx/>
                <a:latin typeface="Calibri" panose="020F0502020204030204"/>
                <a:ea typeface="+mn-ea"/>
                <a:cs typeface="+mn-cs"/>
              </a:rPr>
              <a:t>Develop the</a:t>
            </a:r>
            <a:br>
              <a:rPr kumimoji="0" lang="en-US" sz="2000" b="1" i="0" u="none" strike="noStrike" kern="1200" cap="none" spc="0" normalizeH="0" baseline="0" noProof="1">
                <a:ln>
                  <a:noFill/>
                </a:ln>
                <a:solidFill>
                  <a:srgbClr val="063951"/>
                </a:solidFill>
                <a:effectLst/>
                <a:uLnTx/>
                <a:uFillTx/>
                <a:latin typeface="Calibri" panose="020F0502020204030204"/>
                <a:ea typeface="+mn-ea"/>
                <a:cs typeface="+mn-cs"/>
              </a:rPr>
            </a:br>
            <a:r>
              <a:rPr kumimoji="0" lang="en-US" sz="2000" b="1" i="0" u="none" strike="noStrike" kern="1200" cap="none" spc="0" normalizeH="0" baseline="0" noProof="1">
                <a:ln>
                  <a:noFill/>
                </a:ln>
                <a:solidFill>
                  <a:srgbClr val="063951"/>
                </a:solidFill>
                <a:effectLst/>
                <a:uLnTx/>
                <a:uFillTx/>
                <a:latin typeface="Calibri" panose="020F0502020204030204"/>
                <a:ea typeface="+mn-ea"/>
                <a:cs typeface="+mn-cs"/>
              </a:rPr>
              <a:t>HLM science</a:t>
            </a:r>
          </a:p>
        </p:txBody>
      </p:sp>
      <p:sp>
        <p:nvSpPr>
          <p:cNvPr id="19" name="Shape">
            <a:extLst>
              <a:ext uri="{FF2B5EF4-FFF2-40B4-BE49-F238E27FC236}">
                <a16:creationId xmlns:a16="http://schemas.microsoft.com/office/drawing/2014/main" id="{7F1A3238-5A84-4393-B6E5-D1A685404273}"/>
              </a:ext>
            </a:extLst>
          </p:cNvPr>
          <p:cNvSpPr/>
          <p:nvPr/>
        </p:nvSpPr>
        <p:spPr>
          <a:xfrm>
            <a:off x="4341362" y="2860230"/>
            <a:ext cx="1367962" cy="1279085"/>
          </a:xfrm>
          <a:custGeom>
            <a:avLst/>
            <a:gdLst/>
            <a:ahLst/>
            <a:cxnLst>
              <a:cxn ang="0">
                <a:pos x="wd2" y="hd2"/>
              </a:cxn>
              <a:cxn ang="5400000">
                <a:pos x="wd2" y="hd2"/>
              </a:cxn>
              <a:cxn ang="10800000">
                <a:pos x="wd2" y="hd2"/>
              </a:cxn>
              <a:cxn ang="16200000">
                <a:pos x="wd2" y="hd2"/>
              </a:cxn>
            </a:cxnLst>
            <a:rect l="0" t="0" r="r" b="b"/>
            <a:pathLst>
              <a:path w="21600" h="21600" extrusionOk="0">
                <a:moveTo>
                  <a:pt x="0" y="4367"/>
                </a:moveTo>
                <a:lnTo>
                  <a:pt x="0" y="9792"/>
                </a:lnTo>
                <a:cubicBezTo>
                  <a:pt x="0" y="11419"/>
                  <a:pt x="1133" y="12767"/>
                  <a:pt x="2595" y="12993"/>
                </a:cubicBezTo>
                <a:lnTo>
                  <a:pt x="2595" y="18372"/>
                </a:lnTo>
                <a:cubicBezTo>
                  <a:pt x="2595" y="19285"/>
                  <a:pt x="2959" y="20108"/>
                  <a:pt x="3525" y="20696"/>
                </a:cubicBezTo>
                <a:cubicBezTo>
                  <a:pt x="4066" y="21256"/>
                  <a:pt x="4802" y="21600"/>
                  <a:pt x="5613" y="21600"/>
                </a:cubicBezTo>
                <a:lnTo>
                  <a:pt x="6721" y="21600"/>
                </a:lnTo>
                <a:lnTo>
                  <a:pt x="7566" y="21600"/>
                </a:lnTo>
                <a:lnTo>
                  <a:pt x="21600" y="21600"/>
                </a:lnTo>
                <a:lnTo>
                  <a:pt x="21600" y="14258"/>
                </a:lnTo>
                <a:lnTo>
                  <a:pt x="19292" y="14258"/>
                </a:lnTo>
                <a:cubicBezTo>
                  <a:pt x="19106" y="13607"/>
                  <a:pt x="18548" y="13119"/>
                  <a:pt x="17880" y="13119"/>
                </a:cubicBezTo>
                <a:cubicBezTo>
                  <a:pt x="17060" y="13119"/>
                  <a:pt x="16392" y="13833"/>
                  <a:pt x="16392" y="14710"/>
                </a:cubicBezTo>
                <a:cubicBezTo>
                  <a:pt x="16392" y="15587"/>
                  <a:pt x="17060" y="16302"/>
                  <a:pt x="17880" y="16302"/>
                </a:cubicBezTo>
                <a:cubicBezTo>
                  <a:pt x="18548" y="16302"/>
                  <a:pt x="19115" y="15822"/>
                  <a:pt x="19292" y="15162"/>
                </a:cubicBezTo>
                <a:lnTo>
                  <a:pt x="20755" y="15162"/>
                </a:lnTo>
                <a:lnTo>
                  <a:pt x="20755" y="20696"/>
                </a:lnTo>
                <a:lnTo>
                  <a:pt x="7566" y="20696"/>
                </a:lnTo>
                <a:lnTo>
                  <a:pt x="5613" y="20696"/>
                </a:lnTo>
                <a:cubicBezTo>
                  <a:pt x="4413" y="20696"/>
                  <a:pt x="3441" y="19656"/>
                  <a:pt x="3441" y="18372"/>
                </a:cubicBezTo>
                <a:lnTo>
                  <a:pt x="3441" y="13020"/>
                </a:lnTo>
                <a:lnTo>
                  <a:pt x="12453" y="13020"/>
                </a:lnTo>
                <a:cubicBezTo>
                  <a:pt x="12639" y="13671"/>
                  <a:pt x="13197" y="14159"/>
                  <a:pt x="13865" y="14159"/>
                </a:cubicBezTo>
                <a:cubicBezTo>
                  <a:pt x="14685" y="14159"/>
                  <a:pt x="15352" y="13445"/>
                  <a:pt x="15352" y="12568"/>
                </a:cubicBezTo>
                <a:cubicBezTo>
                  <a:pt x="15352" y="11691"/>
                  <a:pt x="14685" y="10976"/>
                  <a:pt x="13865" y="10976"/>
                </a:cubicBezTo>
                <a:cubicBezTo>
                  <a:pt x="13197" y="10976"/>
                  <a:pt x="12630" y="11455"/>
                  <a:pt x="12453" y="12115"/>
                </a:cubicBezTo>
                <a:lnTo>
                  <a:pt x="3441" y="12115"/>
                </a:lnTo>
                <a:lnTo>
                  <a:pt x="3018" y="12115"/>
                </a:lnTo>
                <a:cubicBezTo>
                  <a:pt x="1818" y="12115"/>
                  <a:pt x="845" y="11076"/>
                  <a:pt x="845" y="9792"/>
                </a:cubicBezTo>
                <a:lnTo>
                  <a:pt x="845" y="4367"/>
                </a:lnTo>
                <a:cubicBezTo>
                  <a:pt x="845" y="3083"/>
                  <a:pt x="1818" y="2043"/>
                  <a:pt x="3018" y="2043"/>
                </a:cubicBezTo>
                <a:lnTo>
                  <a:pt x="3677" y="2043"/>
                </a:lnTo>
                <a:lnTo>
                  <a:pt x="8564" y="2043"/>
                </a:lnTo>
                <a:cubicBezTo>
                  <a:pt x="8750" y="2694"/>
                  <a:pt x="9308" y="3183"/>
                  <a:pt x="9976" y="3183"/>
                </a:cubicBezTo>
                <a:cubicBezTo>
                  <a:pt x="10796" y="3183"/>
                  <a:pt x="11464" y="2468"/>
                  <a:pt x="11464" y="1591"/>
                </a:cubicBezTo>
                <a:cubicBezTo>
                  <a:pt x="11464" y="714"/>
                  <a:pt x="10796" y="0"/>
                  <a:pt x="9976" y="0"/>
                </a:cubicBezTo>
                <a:cubicBezTo>
                  <a:pt x="9308" y="0"/>
                  <a:pt x="8741" y="479"/>
                  <a:pt x="8564" y="1139"/>
                </a:cubicBezTo>
                <a:lnTo>
                  <a:pt x="3677" y="1139"/>
                </a:lnTo>
                <a:lnTo>
                  <a:pt x="2832" y="1139"/>
                </a:lnTo>
                <a:lnTo>
                  <a:pt x="2832" y="1148"/>
                </a:lnTo>
                <a:cubicBezTo>
                  <a:pt x="2097" y="1194"/>
                  <a:pt x="1437" y="1537"/>
                  <a:pt x="938" y="2043"/>
                </a:cubicBezTo>
                <a:cubicBezTo>
                  <a:pt x="364" y="2631"/>
                  <a:pt x="0" y="3454"/>
                  <a:pt x="0" y="4367"/>
                </a:cubicBezTo>
                <a:close/>
                <a:moveTo>
                  <a:pt x="9342" y="1591"/>
                </a:moveTo>
                <a:cubicBezTo>
                  <a:pt x="9342" y="1212"/>
                  <a:pt x="9629" y="904"/>
                  <a:pt x="9984" y="904"/>
                </a:cubicBezTo>
                <a:cubicBezTo>
                  <a:pt x="10339" y="904"/>
                  <a:pt x="10627" y="1212"/>
                  <a:pt x="10627" y="1591"/>
                </a:cubicBezTo>
                <a:cubicBezTo>
                  <a:pt x="10627" y="1971"/>
                  <a:pt x="10339" y="2278"/>
                  <a:pt x="9984" y="2278"/>
                </a:cubicBezTo>
                <a:cubicBezTo>
                  <a:pt x="9629" y="2278"/>
                  <a:pt x="9342" y="1971"/>
                  <a:pt x="9342" y="1591"/>
                </a:cubicBezTo>
                <a:close/>
                <a:moveTo>
                  <a:pt x="13231" y="12568"/>
                </a:moveTo>
                <a:cubicBezTo>
                  <a:pt x="13231" y="12188"/>
                  <a:pt x="13518" y="11880"/>
                  <a:pt x="13873" y="11880"/>
                </a:cubicBezTo>
                <a:cubicBezTo>
                  <a:pt x="14228" y="11880"/>
                  <a:pt x="14516" y="12188"/>
                  <a:pt x="14516" y="12568"/>
                </a:cubicBezTo>
                <a:cubicBezTo>
                  <a:pt x="14516" y="12947"/>
                  <a:pt x="14228" y="13255"/>
                  <a:pt x="13873" y="13255"/>
                </a:cubicBezTo>
                <a:cubicBezTo>
                  <a:pt x="13518" y="13255"/>
                  <a:pt x="13231" y="12947"/>
                  <a:pt x="13231" y="12568"/>
                </a:cubicBezTo>
                <a:close/>
                <a:moveTo>
                  <a:pt x="18523" y="14710"/>
                </a:moveTo>
                <a:cubicBezTo>
                  <a:pt x="18523" y="15090"/>
                  <a:pt x="18235" y="15398"/>
                  <a:pt x="17880" y="15398"/>
                </a:cubicBezTo>
                <a:cubicBezTo>
                  <a:pt x="17525" y="15398"/>
                  <a:pt x="17238" y="15090"/>
                  <a:pt x="17238" y="14710"/>
                </a:cubicBezTo>
                <a:cubicBezTo>
                  <a:pt x="17238" y="14331"/>
                  <a:pt x="17525" y="14023"/>
                  <a:pt x="17880" y="14023"/>
                </a:cubicBezTo>
                <a:cubicBezTo>
                  <a:pt x="18235" y="14023"/>
                  <a:pt x="18523" y="14331"/>
                  <a:pt x="18523" y="14710"/>
                </a:cubicBezTo>
                <a:close/>
              </a:path>
            </a:pathLst>
          </a:custGeom>
          <a:solidFill>
            <a:srgbClr val="A2B96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hape">
            <a:extLst>
              <a:ext uri="{FF2B5EF4-FFF2-40B4-BE49-F238E27FC236}">
                <a16:creationId xmlns:a16="http://schemas.microsoft.com/office/drawing/2014/main" id="{A21D9BEC-2067-49E2-A2B0-9591865D05A5}"/>
              </a:ext>
            </a:extLst>
          </p:cNvPr>
          <p:cNvSpPr/>
          <p:nvPr/>
        </p:nvSpPr>
        <p:spPr>
          <a:xfrm>
            <a:off x="4769691" y="4145209"/>
            <a:ext cx="1076697" cy="814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237"/>
                </a:lnTo>
                <a:cubicBezTo>
                  <a:pt x="0" y="6670"/>
                  <a:pt x="462" y="7962"/>
                  <a:pt x="1181" y="8884"/>
                </a:cubicBezTo>
                <a:cubicBezTo>
                  <a:pt x="1869" y="9764"/>
                  <a:pt x="2803" y="10303"/>
                  <a:pt x="3834" y="10303"/>
                </a:cubicBezTo>
                <a:lnTo>
                  <a:pt x="8539" y="10303"/>
                </a:lnTo>
                <a:lnTo>
                  <a:pt x="8539" y="14745"/>
                </a:lnTo>
                <a:cubicBezTo>
                  <a:pt x="8539" y="17541"/>
                  <a:pt x="10258" y="19812"/>
                  <a:pt x="12374" y="19812"/>
                </a:cubicBezTo>
                <a:lnTo>
                  <a:pt x="17916" y="19812"/>
                </a:lnTo>
                <a:cubicBezTo>
                  <a:pt x="18152" y="20834"/>
                  <a:pt x="18861" y="21600"/>
                  <a:pt x="19710" y="21600"/>
                </a:cubicBezTo>
                <a:cubicBezTo>
                  <a:pt x="20751" y="21600"/>
                  <a:pt x="21600" y="20479"/>
                  <a:pt x="21600" y="19102"/>
                </a:cubicBezTo>
                <a:cubicBezTo>
                  <a:pt x="21600" y="17726"/>
                  <a:pt x="20751" y="16604"/>
                  <a:pt x="19710" y="16604"/>
                </a:cubicBezTo>
                <a:cubicBezTo>
                  <a:pt x="18861" y="16604"/>
                  <a:pt x="18141" y="17357"/>
                  <a:pt x="17916" y="18393"/>
                </a:cubicBezTo>
                <a:lnTo>
                  <a:pt x="12374" y="18393"/>
                </a:lnTo>
                <a:cubicBezTo>
                  <a:pt x="10848" y="18393"/>
                  <a:pt x="9613" y="16760"/>
                  <a:pt x="9613" y="14745"/>
                </a:cubicBezTo>
                <a:lnTo>
                  <a:pt x="9613" y="10303"/>
                </a:lnTo>
                <a:lnTo>
                  <a:pt x="13684" y="10303"/>
                </a:lnTo>
                <a:cubicBezTo>
                  <a:pt x="13920" y="11325"/>
                  <a:pt x="14629" y="12091"/>
                  <a:pt x="15478" y="12091"/>
                </a:cubicBezTo>
                <a:cubicBezTo>
                  <a:pt x="16519" y="12091"/>
                  <a:pt x="17368" y="10970"/>
                  <a:pt x="17368" y="9594"/>
                </a:cubicBezTo>
                <a:cubicBezTo>
                  <a:pt x="17368" y="8217"/>
                  <a:pt x="16520" y="7096"/>
                  <a:pt x="15478" y="7096"/>
                </a:cubicBezTo>
                <a:cubicBezTo>
                  <a:pt x="14629" y="7096"/>
                  <a:pt x="13909" y="7848"/>
                  <a:pt x="13684" y="8884"/>
                </a:cubicBezTo>
                <a:lnTo>
                  <a:pt x="9613" y="8884"/>
                </a:lnTo>
                <a:lnTo>
                  <a:pt x="3834" y="8884"/>
                </a:lnTo>
                <a:cubicBezTo>
                  <a:pt x="2309" y="8884"/>
                  <a:pt x="1074" y="7252"/>
                  <a:pt x="1074" y="5237"/>
                </a:cubicBezTo>
                <a:lnTo>
                  <a:pt x="1074" y="0"/>
                </a:lnTo>
                <a:lnTo>
                  <a:pt x="0" y="0"/>
                </a:lnTo>
                <a:close/>
                <a:moveTo>
                  <a:pt x="14672" y="9580"/>
                </a:moveTo>
                <a:cubicBezTo>
                  <a:pt x="14672" y="8983"/>
                  <a:pt x="15037" y="8501"/>
                  <a:pt x="15488" y="8501"/>
                </a:cubicBezTo>
                <a:cubicBezTo>
                  <a:pt x="15940" y="8501"/>
                  <a:pt x="16305" y="8983"/>
                  <a:pt x="16305" y="9580"/>
                </a:cubicBezTo>
                <a:cubicBezTo>
                  <a:pt x="16305" y="10176"/>
                  <a:pt x="15940" y="10658"/>
                  <a:pt x="15488" y="10658"/>
                </a:cubicBezTo>
                <a:cubicBezTo>
                  <a:pt x="15037" y="10658"/>
                  <a:pt x="14672" y="10176"/>
                  <a:pt x="14672" y="9580"/>
                </a:cubicBezTo>
                <a:close/>
                <a:moveTo>
                  <a:pt x="18904" y="19088"/>
                </a:moveTo>
                <a:cubicBezTo>
                  <a:pt x="18904" y="18492"/>
                  <a:pt x="19269" y="18010"/>
                  <a:pt x="19720" y="18010"/>
                </a:cubicBezTo>
                <a:cubicBezTo>
                  <a:pt x="20171" y="18010"/>
                  <a:pt x="20537" y="18492"/>
                  <a:pt x="20537" y="19088"/>
                </a:cubicBezTo>
                <a:cubicBezTo>
                  <a:pt x="20537" y="19684"/>
                  <a:pt x="20171" y="20167"/>
                  <a:pt x="19720" y="20167"/>
                </a:cubicBezTo>
                <a:cubicBezTo>
                  <a:pt x="19269" y="20167"/>
                  <a:pt x="18904" y="19684"/>
                  <a:pt x="18904" y="19088"/>
                </a:cubicBezTo>
                <a:close/>
              </a:path>
            </a:pathLst>
          </a:custGeom>
          <a:solidFill>
            <a:srgbClr val="FFCC4C">
              <a:lumMod val="75000"/>
            </a:srgb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F99EE016-7373-4DB6-9F7C-54FC3E623128}"/>
              </a:ext>
            </a:extLst>
          </p:cNvPr>
          <p:cNvSpPr/>
          <p:nvPr/>
        </p:nvSpPr>
        <p:spPr>
          <a:xfrm flipH="1">
            <a:off x="4501984" y="1628800"/>
            <a:ext cx="1503416" cy="3885987"/>
          </a:xfrm>
          <a:custGeom>
            <a:avLst/>
            <a:gdLst/>
            <a:ahLst/>
            <a:cxnLst>
              <a:cxn ang="0">
                <a:pos x="wd2" y="hd2"/>
              </a:cxn>
              <a:cxn ang="5400000">
                <a:pos x="wd2" y="hd2"/>
              </a:cxn>
              <a:cxn ang="10800000">
                <a:pos x="wd2" y="hd2"/>
              </a:cxn>
              <a:cxn ang="16200000">
                <a:pos x="wd2" y="hd2"/>
              </a:cxn>
            </a:cxnLst>
            <a:rect l="0" t="0" r="r" b="b"/>
            <a:pathLst>
              <a:path w="21600" h="21600" extrusionOk="0">
                <a:moveTo>
                  <a:pt x="21600" y="5547"/>
                </a:moveTo>
                <a:cubicBezTo>
                  <a:pt x="21600" y="4961"/>
                  <a:pt x="20369" y="4485"/>
                  <a:pt x="18854" y="4485"/>
                </a:cubicBezTo>
                <a:lnTo>
                  <a:pt x="18269" y="4485"/>
                </a:lnTo>
                <a:lnTo>
                  <a:pt x="18269" y="3553"/>
                </a:lnTo>
                <a:cubicBezTo>
                  <a:pt x="18269" y="2967"/>
                  <a:pt x="17038" y="2491"/>
                  <a:pt x="15523" y="2491"/>
                </a:cubicBezTo>
                <a:lnTo>
                  <a:pt x="13439" y="2491"/>
                </a:lnTo>
                <a:lnTo>
                  <a:pt x="13439" y="2137"/>
                </a:lnTo>
                <a:cubicBezTo>
                  <a:pt x="13439" y="958"/>
                  <a:pt x="10962" y="0"/>
                  <a:pt x="7915" y="0"/>
                </a:cubicBezTo>
                <a:cubicBezTo>
                  <a:pt x="4085" y="0"/>
                  <a:pt x="969" y="1205"/>
                  <a:pt x="969" y="2687"/>
                </a:cubicBezTo>
                <a:lnTo>
                  <a:pt x="969" y="20579"/>
                </a:lnTo>
                <a:cubicBezTo>
                  <a:pt x="415" y="20645"/>
                  <a:pt x="0" y="20841"/>
                  <a:pt x="0" y="21076"/>
                </a:cubicBezTo>
                <a:cubicBezTo>
                  <a:pt x="0" y="21365"/>
                  <a:pt x="608" y="21600"/>
                  <a:pt x="1354" y="21600"/>
                </a:cubicBezTo>
                <a:cubicBezTo>
                  <a:pt x="2100" y="21600"/>
                  <a:pt x="2708" y="21365"/>
                  <a:pt x="2708" y="21076"/>
                </a:cubicBezTo>
                <a:cubicBezTo>
                  <a:pt x="2708" y="20841"/>
                  <a:pt x="2300" y="20642"/>
                  <a:pt x="1738" y="20579"/>
                </a:cubicBezTo>
                <a:lnTo>
                  <a:pt x="1738" y="9309"/>
                </a:lnTo>
                <a:lnTo>
                  <a:pt x="12954" y="9309"/>
                </a:lnTo>
                <a:lnTo>
                  <a:pt x="12954" y="6145"/>
                </a:lnTo>
                <a:lnTo>
                  <a:pt x="10046" y="6145"/>
                </a:lnTo>
                <a:cubicBezTo>
                  <a:pt x="9877" y="5931"/>
                  <a:pt x="9369" y="5771"/>
                  <a:pt x="8762" y="5771"/>
                </a:cubicBezTo>
                <a:cubicBezTo>
                  <a:pt x="8015" y="5771"/>
                  <a:pt x="7408" y="6006"/>
                  <a:pt x="7408" y="6294"/>
                </a:cubicBezTo>
                <a:cubicBezTo>
                  <a:pt x="7408" y="6583"/>
                  <a:pt x="8015" y="6818"/>
                  <a:pt x="8762" y="6818"/>
                </a:cubicBezTo>
                <a:cubicBezTo>
                  <a:pt x="9369" y="6818"/>
                  <a:pt x="9885" y="6660"/>
                  <a:pt x="10046" y="6443"/>
                </a:cubicBezTo>
                <a:lnTo>
                  <a:pt x="12185" y="6443"/>
                </a:lnTo>
                <a:lnTo>
                  <a:pt x="12185" y="9011"/>
                </a:lnTo>
                <a:lnTo>
                  <a:pt x="1738" y="9011"/>
                </a:lnTo>
                <a:lnTo>
                  <a:pt x="1738" y="2687"/>
                </a:lnTo>
                <a:cubicBezTo>
                  <a:pt x="1738" y="1369"/>
                  <a:pt x="4508" y="298"/>
                  <a:pt x="7915" y="298"/>
                </a:cubicBezTo>
                <a:cubicBezTo>
                  <a:pt x="10539" y="298"/>
                  <a:pt x="12669" y="1122"/>
                  <a:pt x="12669" y="2137"/>
                </a:cubicBezTo>
                <a:lnTo>
                  <a:pt x="12669" y="2491"/>
                </a:lnTo>
                <a:lnTo>
                  <a:pt x="7831" y="2491"/>
                </a:lnTo>
                <a:cubicBezTo>
                  <a:pt x="7661" y="2277"/>
                  <a:pt x="7154" y="2116"/>
                  <a:pt x="6546" y="2116"/>
                </a:cubicBezTo>
                <a:cubicBezTo>
                  <a:pt x="5800" y="2116"/>
                  <a:pt x="5192" y="2351"/>
                  <a:pt x="5192" y="2640"/>
                </a:cubicBezTo>
                <a:cubicBezTo>
                  <a:pt x="5192" y="2928"/>
                  <a:pt x="5800" y="3164"/>
                  <a:pt x="6546" y="3164"/>
                </a:cubicBezTo>
                <a:cubicBezTo>
                  <a:pt x="7154" y="3164"/>
                  <a:pt x="7669" y="3006"/>
                  <a:pt x="7831" y="2789"/>
                </a:cubicBezTo>
                <a:lnTo>
                  <a:pt x="12669" y="2789"/>
                </a:lnTo>
                <a:lnTo>
                  <a:pt x="13054" y="2789"/>
                </a:lnTo>
                <a:lnTo>
                  <a:pt x="15523" y="2789"/>
                </a:lnTo>
                <a:cubicBezTo>
                  <a:pt x="16615" y="2789"/>
                  <a:pt x="17500" y="3131"/>
                  <a:pt x="17500" y="3553"/>
                </a:cubicBezTo>
                <a:lnTo>
                  <a:pt x="17500" y="4485"/>
                </a:lnTo>
                <a:lnTo>
                  <a:pt x="4515" y="4485"/>
                </a:lnTo>
                <a:lnTo>
                  <a:pt x="4515" y="7196"/>
                </a:lnTo>
                <a:cubicBezTo>
                  <a:pt x="3961" y="7261"/>
                  <a:pt x="3546" y="7458"/>
                  <a:pt x="3546" y="7693"/>
                </a:cubicBezTo>
                <a:cubicBezTo>
                  <a:pt x="3546" y="7982"/>
                  <a:pt x="4154" y="8217"/>
                  <a:pt x="4900" y="8217"/>
                </a:cubicBezTo>
                <a:cubicBezTo>
                  <a:pt x="5646" y="8217"/>
                  <a:pt x="6254" y="7982"/>
                  <a:pt x="6254" y="7693"/>
                </a:cubicBezTo>
                <a:cubicBezTo>
                  <a:pt x="6254" y="7458"/>
                  <a:pt x="5846" y="7259"/>
                  <a:pt x="5284" y="7196"/>
                </a:cubicBezTo>
                <a:lnTo>
                  <a:pt x="5284" y="4782"/>
                </a:lnTo>
                <a:lnTo>
                  <a:pt x="17500" y="4782"/>
                </a:lnTo>
                <a:lnTo>
                  <a:pt x="17885" y="4782"/>
                </a:lnTo>
                <a:lnTo>
                  <a:pt x="18854" y="4782"/>
                </a:lnTo>
                <a:cubicBezTo>
                  <a:pt x="19946" y="4782"/>
                  <a:pt x="20831" y="5125"/>
                  <a:pt x="20831" y="5547"/>
                </a:cubicBezTo>
                <a:lnTo>
                  <a:pt x="20831" y="7059"/>
                </a:lnTo>
                <a:lnTo>
                  <a:pt x="21600" y="7059"/>
                </a:lnTo>
                <a:lnTo>
                  <a:pt x="21600" y="5547"/>
                </a:lnTo>
                <a:close/>
                <a:moveTo>
                  <a:pt x="1938" y="21076"/>
                </a:moveTo>
                <a:cubicBezTo>
                  <a:pt x="1938" y="21201"/>
                  <a:pt x="1677" y="21302"/>
                  <a:pt x="1354" y="21302"/>
                </a:cubicBezTo>
                <a:cubicBezTo>
                  <a:pt x="1031" y="21302"/>
                  <a:pt x="769" y="21201"/>
                  <a:pt x="769" y="21076"/>
                </a:cubicBezTo>
                <a:cubicBezTo>
                  <a:pt x="769" y="20951"/>
                  <a:pt x="1031" y="20850"/>
                  <a:pt x="1354" y="20850"/>
                </a:cubicBezTo>
                <a:cubicBezTo>
                  <a:pt x="1677" y="20850"/>
                  <a:pt x="1938" y="20954"/>
                  <a:pt x="1938" y="21076"/>
                </a:cubicBezTo>
                <a:close/>
                <a:moveTo>
                  <a:pt x="8761" y="6520"/>
                </a:moveTo>
                <a:cubicBezTo>
                  <a:pt x="8438" y="6520"/>
                  <a:pt x="8177" y="6419"/>
                  <a:pt x="8177" y="6294"/>
                </a:cubicBezTo>
                <a:cubicBezTo>
                  <a:pt x="8177" y="6169"/>
                  <a:pt x="8438" y="6068"/>
                  <a:pt x="8761" y="6068"/>
                </a:cubicBezTo>
                <a:cubicBezTo>
                  <a:pt x="9084" y="6068"/>
                  <a:pt x="9346" y="6169"/>
                  <a:pt x="9346" y="6294"/>
                </a:cubicBezTo>
                <a:cubicBezTo>
                  <a:pt x="9346" y="6419"/>
                  <a:pt x="9085" y="6520"/>
                  <a:pt x="8761" y="6520"/>
                </a:cubicBezTo>
                <a:close/>
                <a:moveTo>
                  <a:pt x="6546" y="2866"/>
                </a:moveTo>
                <a:cubicBezTo>
                  <a:pt x="6223" y="2866"/>
                  <a:pt x="5961" y="2765"/>
                  <a:pt x="5961" y="2640"/>
                </a:cubicBezTo>
                <a:cubicBezTo>
                  <a:pt x="5961" y="2515"/>
                  <a:pt x="6223" y="2414"/>
                  <a:pt x="6546" y="2414"/>
                </a:cubicBezTo>
                <a:cubicBezTo>
                  <a:pt x="6869" y="2414"/>
                  <a:pt x="7131" y="2515"/>
                  <a:pt x="7131" y="2640"/>
                </a:cubicBezTo>
                <a:cubicBezTo>
                  <a:pt x="7131" y="2765"/>
                  <a:pt x="6861" y="2866"/>
                  <a:pt x="6546" y="2866"/>
                </a:cubicBezTo>
                <a:close/>
                <a:moveTo>
                  <a:pt x="5477" y="7693"/>
                </a:moveTo>
                <a:cubicBezTo>
                  <a:pt x="5477" y="7818"/>
                  <a:pt x="5215" y="7919"/>
                  <a:pt x="4892" y="7919"/>
                </a:cubicBezTo>
                <a:cubicBezTo>
                  <a:pt x="4569" y="7919"/>
                  <a:pt x="4308" y="7818"/>
                  <a:pt x="4308" y="7693"/>
                </a:cubicBezTo>
                <a:cubicBezTo>
                  <a:pt x="4308" y="7568"/>
                  <a:pt x="4569" y="7467"/>
                  <a:pt x="4892" y="7467"/>
                </a:cubicBezTo>
                <a:cubicBezTo>
                  <a:pt x="5215" y="7467"/>
                  <a:pt x="5477" y="7571"/>
                  <a:pt x="5477" y="7693"/>
                </a:cubicBezTo>
                <a:close/>
              </a:path>
            </a:pathLst>
          </a:custGeom>
          <a:solidFill>
            <a:srgbClr val="06395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3CB37173-AC31-4667-9FD9-129769A7994D}"/>
              </a:ext>
            </a:extLst>
          </p:cNvPr>
          <p:cNvSpPr txBox="1"/>
          <p:nvPr/>
        </p:nvSpPr>
        <p:spPr>
          <a:xfrm>
            <a:off x="4798060" y="5407695"/>
            <a:ext cx="1367962" cy="461665"/>
          </a:xfrm>
          <a:prstGeom prst="rect">
            <a:avLst/>
          </a:prstGeom>
          <a:noFill/>
        </p:spPr>
        <p:txBody>
          <a:bodyPr wrap="square" rtlCol="0">
            <a:spAutoFit/>
          </a:bodyPr>
          <a:lstStyle/>
          <a:p>
            <a:r>
              <a:rPr lang="it-IT" sz="2400" b="1" dirty="0">
                <a:solidFill>
                  <a:schemeClr val="accent4">
                    <a:lumMod val="75000"/>
                  </a:schemeClr>
                </a:solidFill>
              </a:rPr>
              <a:t>Science</a:t>
            </a:r>
          </a:p>
        </p:txBody>
      </p:sp>
      <p:sp>
        <p:nvSpPr>
          <p:cNvPr id="24" name="CasellaDiTesto 23">
            <a:extLst>
              <a:ext uri="{FF2B5EF4-FFF2-40B4-BE49-F238E27FC236}">
                <a16:creationId xmlns:a16="http://schemas.microsoft.com/office/drawing/2014/main" id="{02C5DC29-D821-410C-8CE5-C070F5F975AD}"/>
              </a:ext>
            </a:extLst>
          </p:cNvPr>
          <p:cNvSpPr txBox="1"/>
          <p:nvPr/>
        </p:nvSpPr>
        <p:spPr>
          <a:xfrm>
            <a:off x="6252597" y="5411876"/>
            <a:ext cx="1734249" cy="461665"/>
          </a:xfrm>
          <a:prstGeom prst="rect">
            <a:avLst/>
          </a:prstGeom>
          <a:noFill/>
        </p:spPr>
        <p:txBody>
          <a:bodyPr wrap="square" rtlCol="0">
            <a:spAutoFit/>
          </a:bodyPr>
          <a:lstStyle/>
          <a:p>
            <a:r>
              <a:rPr lang="it-IT" sz="2400" b="1" dirty="0">
                <a:solidFill>
                  <a:srgbClr val="008080"/>
                </a:solidFill>
              </a:rPr>
              <a:t>Technology</a:t>
            </a:r>
          </a:p>
        </p:txBody>
      </p:sp>
    </p:spTree>
    <p:extLst>
      <p:ext uri="{BB962C8B-B14F-4D97-AF65-F5344CB8AC3E}">
        <p14:creationId xmlns:p14="http://schemas.microsoft.com/office/powerpoint/2010/main" val="371312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p:bldP spid="9" grpId="0"/>
      <p:bldP spid="10" grpId="0"/>
      <p:bldP spid="15" grpId="0"/>
      <p:bldP spid="16" grpId="0"/>
      <p:bldP spid="17" grpId="0"/>
      <p:bldP spid="19" grpId="0" animBg="1"/>
      <p:bldP spid="20" grpId="0" animBg="1"/>
      <p:bldP spid="21"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72C78-D23C-4640-8096-A0CCD3BDBA19}"/>
              </a:ext>
            </a:extLst>
          </p:cNvPr>
          <p:cNvSpPr>
            <a:spLocks noGrp="1"/>
          </p:cNvSpPr>
          <p:nvPr>
            <p:ph type="title"/>
          </p:nvPr>
        </p:nvSpPr>
        <p:spPr/>
        <p:txBody>
          <a:bodyPr/>
          <a:lstStyle/>
          <a:p>
            <a:r>
              <a:rPr lang="it-IT" dirty="0" err="1"/>
              <a:t>Role</a:t>
            </a:r>
            <a:r>
              <a:rPr lang="it-IT" dirty="0"/>
              <a:t> of the </a:t>
            </a:r>
            <a:r>
              <a:rPr lang="it-IT" dirty="0" err="1"/>
              <a:t>Research</a:t>
            </a:r>
            <a:r>
              <a:rPr lang="it-IT" dirty="0"/>
              <a:t> </a:t>
            </a:r>
            <a:r>
              <a:rPr lang="it-IT" dirty="0" err="1"/>
              <a:t>Infrastructure</a:t>
            </a:r>
            <a:endParaRPr lang="it-IT" dirty="0"/>
          </a:p>
        </p:txBody>
      </p:sp>
      <p:sp>
        <p:nvSpPr>
          <p:cNvPr id="4" name="Segnaposto numero diapositiva 3">
            <a:extLst>
              <a:ext uri="{FF2B5EF4-FFF2-40B4-BE49-F238E27FC236}">
                <a16:creationId xmlns:a16="http://schemas.microsoft.com/office/drawing/2014/main" id="{6A70154E-9A09-4E01-937D-12EFDF325408}"/>
              </a:ext>
            </a:extLst>
          </p:cNvPr>
          <p:cNvSpPr>
            <a:spLocks noGrp="1"/>
          </p:cNvSpPr>
          <p:nvPr>
            <p:ph type="sldNum" sz="quarter" idx="4"/>
          </p:nvPr>
        </p:nvSpPr>
        <p:spPr>
          <a:xfrm>
            <a:off x="11375717" y="6417136"/>
            <a:ext cx="731520" cy="396240"/>
          </a:xfrm>
        </p:spPr>
        <p:txBody>
          <a:bodyPr/>
          <a:lstStyle/>
          <a:p>
            <a:pPr algn="r"/>
            <a:fld id="{256D3EEF-DE4E-429D-8EC4-DDC531AFF587}" type="slidenum">
              <a:rPr lang="it-IT" smtClean="0"/>
              <a:pPr algn="r"/>
              <a:t>9</a:t>
            </a:fld>
            <a:endParaRPr lang="it-IT"/>
          </a:p>
        </p:txBody>
      </p:sp>
      <p:sp>
        <p:nvSpPr>
          <p:cNvPr id="5" name="Segnaposto piè di pagina 4">
            <a:extLst>
              <a:ext uri="{FF2B5EF4-FFF2-40B4-BE49-F238E27FC236}">
                <a16:creationId xmlns:a16="http://schemas.microsoft.com/office/drawing/2014/main" id="{27E66F3E-C445-4DF4-A3EC-4E52EFF6C6F1}"/>
              </a:ext>
            </a:extLst>
          </p:cNvPr>
          <p:cNvSpPr>
            <a:spLocks noGrp="1"/>
          </p:cNvSpPr>
          <p:nvPr>
            <p:ph type="ftr" sz="quarter" idx="3"/>
          </p:nvPr>
        </p:nvSpPr>
        <p:spPr>
          <a:xfrm>
            <a:off x="1153648" y="6405144"/>
            <a:ext cx="8782781" cy="365760"/>
          </a:xfrm>
        </p:spPr>
        <p:txBody>
          <a:bodyPr/>
          <a:lstStyle/>
          <a:p>
            <a:r>
              <a:rPr lang="en-US">
                <a:solidFill>
                  <a:sysClr val="windowText" lastClr="000000"/>
                </a:solidFill>
              </a:rPr>
              <a:t>M. Frignani - Opportunities and benefits of ALFRED - The final conference of the PRO ALFRED Project, Oct. 22-23, 2020</a:t>
            </a:r>
            <a:endParaRPr lang="en-US" dirty="0">
              <a:solidFill>
                <a:sysClr val="windowText" lastClr="000000"/>
              </a:solidFill>
            </a:endParaRPr>
          </a:p>
        </p:txBody>
      </p:sp>
      <p:pic>
        <p:nvPicPr>
          <p:cNvPr id="6" name="Picture 2" descr="P:\ENTI\RSC-CSA\ALFRED Project\003_Primary\Primary System\LAYOUT\Complete_2.png">
            <a:extLst>
              <a:ext uri="{FF2B5EF4-FFF2-40B4-BE49-F238E27FC236}">
                <a16:creationId xmlns:a16="http://schemas.microsoft.com/office/drawing/2014/main" id="{57298E41-47C5-42F3-A335-62BE46F918C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107" b="95282" l="24000" r="65241"/>
                    </a14:imgEffect>
                  </a14:imgLayer>
                </a14:imgProps>
              </a:ext>
              <a:ext uri="{28A0092B-C50C-407E-A947-70E740481C1C}">
                <a14:useLocalDpi xmlns:a14="http://schemas.microsoft.com/office/drawing/2010/main" val="0"/>
              </a:ext>
            </a:extLst>
          </a:blip>
          <a:srcRect l="20942" r="31425"/>
          <a:stretch/>
        </p:blipFill>
        <p:spPr bwMode="auto">
          <a:xfrm>
            <a:off x="4107638" y="1259632"/>
            <a:ext cx="3976724" cy="494355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8BF76A16-0DC4-4809-92A6-AC7F54CBB1A0}"/>
              </a:ext>
            </a:extLst>
          </p:cNvPr>
          <p:cNvSpPr/>
          <p:nvPr/>
        </p:nvSpPr>
        <p:spPr>
          <a:xfrm>
            <a:off x="951681" y="2566886"/>
            <a:ext cx="3386893" cy="1015663"/>
          </a:xfrm>
          <a:prstGeom prst="rect">
            <a:avLst/>
          </a:prstGeom>
        </p:spPr>
        <p:txBody>
          <a:bodyPr wrap="square">
            <a:spAutoFit/>
          </a:bodyPr>
          <a:lstStyle/>
          <a:p>
            <a:pPr algn="r"/>
            <a:r>
              <a:rPr lang="en-US" sz="2000" b="1" dirty="0">
                <a:solidFill>
                  <a:schemeClr val="tx2"/>
                </a:solidFill>
                <a:latin typeface="+mj-lt"/>
                <a:ea typeface="Times New Roman" panose="02020603050405020304" pitchFamily="18" charset="0"/>
              </a:rPr>
              <a:t>To support the final design and licensing of the ALFRED reactor</a:t>
            </a:r>
            <a:endParaRPr lang="it-IT" sz="2000" b="1" dirty="0">
              <a:solidFill>
                <a:schemeClr val="tx2"/>
              </a:solidFill>
              <a:latin typeface="+mj-lt"/>
            </a:endParaRPr>
          </a:p>
        </p:txBody>
      </p:sp>
      <p:sp>
        <p:nvSpPr>
          <p:cNvPr id="8" name="Rettangolo 7">
            <a:extLst>
              <a:ext uri="{FF2B5EF4-FFF2-40B4-BE49-F238E27FC236}">
                <a16:creationId xmlns:a16="http://schemas.microsoft.com/office/drawing/2014/main" id="{45998B03-955D-4320-9C57-10BD91FC19FC}"/>
              </a:ext>
            </a:extLst>
          </p:cNvPr>
          <p:cNvSpPr/>
          <p:nvPr/>
        </p:nvSpPr>
        <p:spPr>
          <a:xfrm>
            <a:off x="1196940" y="4451789"/>
            <a:ext cx="3386893" cy="1015663"/>
          </a:xfrm>
          <a:prstGeom prst="rect">
            <a:avLst/>
          </a:prstGeom>
        </p:spPr>
        <p:txBody>
          <a:bodyPr wrap="square">
            <a:spAutoFit/>
          </a:bodyPr>
          <a:lstStyle/>
          <a:p>
            <a:pPr algn="r"/>
            <a:r>
              <a:rPr lang="en-US" sz="2000" b="1" dirty="0">
                <a:solidFill>
                  <a:schemeClr val="bg1">
                    <a:lumMod val="50000"/>
                  </a:schemeClr>
                </a:solidFill>
                <a:latin typeface="+mj-lt"/>
                <a:ea typeface="Times New Roman" panose="02020603050405020304" pitchFamily="18" charset="0"/>
              </a:rPr>
              <a:t>To support a staged approach for the further advancement of the LFR technology</a:t>
            </a:r>
            <a:endParaRPr lang="it-IT" sz="2000" b="1" dirty="0">
              <a:solidFill>
                <a:schemeClr val="bg1">
                  <a:lumMod val="50000"/>
                </a:schemeClr>
              </a:solidFill>
              <a:latin typeface="+mj-lt"/>
            </a:endParaRPr>
          </a:p>
        </p:txBody>
      </p:sp>
      <p:sp>
        <p:nvSpPr>
          <p:cNvPr id="9" name="Rettangolo 8">
            <a:extLst>
              <a:ext uri="{FF2B5EF4-FFF2-40B4-BE49-F238E27FC236}">
                <a16:creationId xmlns:a16="http://schemas.microsoft.com/office/drawing/2014/main" id="{F7070D59-B3BC-4EA3-98F0-2FB626B98BF3}"/>
              </a:ext>
            </a:extLst>
          </p:cNvPr>
          <p:cNvSpPr/>
          <p:nvPr/>
        </p:nvSpPr>
        <p:spPr>
          <a:xfrm>
            <a:off x="7757857" y="2463833"/>
            <a:ext cx="3976724" cy="1015663"/>
          </a:xfrm>
          <a:prstGeom prst="rect">
            <a:avLst/>
          </a:prstGeom>
        </p:spPr>
        <p:txBody>
          <a:bodyPr wrap="square">
            <a:spAutoFit/>
          </a:bodyPr>
          <a:lstStyle/>
          <a:p>
            <a:r>
              <a:rPr lang="en-US" sz="2000" b="1" dirty="0">
                <a:solidFill>
                  <a:srgbClr val="008080"/>
                </a:solidFill>
                <a:latin typeface="+mj-lt"/>
                <a:ea typeface="Times New Roman" panose="02020603050405020304" pitchFamily="18" charset="0"/>
              </a:rPr>
              <a:t>To provide a comprehensive platform to master the LFR technology</a:t>
            </a:r>
            <a:endParaRPr lang="it-IT" sz="2000" b="1" dirty="0">
              <a:solidFill>
                <a:srgbClr val="008080"/>
              </a:solidFill>
              <a:latin typeface="+mj-lt"/>
            </a:endParaRPr>
          </a:p>
        </p:txBody>
      </p:sp>
      <p:sp>
        <p:nvSpPr>
          <p:cNvPr id="10" name="Rettangolo 9">
            <a:extLst>
              <a:ext uri="{FF2B5EF4-FFF2-40B4-BE49-F238E27FC236}">
                <a16:creationId xmlns:a16="http://schemas.microsoft.com/office/drawing/2014/main" id="{CE352362-986C-40A4-B8AF-B71D025CAA52}"/>
              </a:ext>
            </a:extLst>
          </p:cNvPr>
          <p:cNvSpPr/>
          <p:nvPr/>
        </p:nvSpPr>
        <p:spPr>
          <a:xfrm>
            <a:off x="7608170" y="4451789"/>
            <a:ext cx="3976724" cy="1015663"/>
          </a:xfrm>
          <a:prstGeom prst="rect">
            <a:avLst/>
          </a:prstGeom>
        </p:spPr>
        <p:txBody>
          <a:bodyPr wrap="square">
            <a:spAutoFit/>
          </a:bodyPr>
          <a:lstStyle/>
          <a:p>
            <a:r>
              <a:rPr lang="en-US" sz="2000" b="1" dirty="0">
                <a:latin typeface="+mj-lt"/>
                <a:ea typeface="Times New Roman" panose="02020603050405020304" pitchFamily="18" charset="0"/>
              </a:rPr>
              <a:t>To continuously enhance the safety and sustainability performances of following commercial units</a:t>
            </a:r>
            <a:endParaRPr lang="it-IT" sz="2000" b="1" dirty="0">
              <a:latin typeface="+mj-lt"/>
            </a:endParaRPr>
          </a:p>
        </p:txBody>
      </p:sp>
    </p:spTree>
    <p:extLst>
      <p:ext uri="{BB962C8B-B14F-4D97-AF65-F5344CB8AC3E}">
        <p14:creationId xmlns:p14="http://schemas.microsoft.com/office/powerpoint/2010/main" val="243864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1349</Words>
  <Application>Microsoft Office PowerPoint</Application>
  <PresentationFormat>Widescreen</PresentationFormat>
  <Paragraphs>177</Paragraphs>
  <Slides>14</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Abadi Extra Light</vt:lpstr>
      <vt:lpstr>Arial</vt:lpstr>
      <vt:lpstr>Calibri</vt:lpstr>
      <vt:lpstr>Courier New</vt:lpstr>
      <vt:lpstr>Noto Sans</vt:lpstr>
      <vt:lpstr>Open Sans</vt:lpstr>
      <vt:lpstr>Wingdings</vt:lpstr>
      <vt:lpstr>Adiacente</vt:lpstr>
      <vt:lpstr>Opportunities and  benefits of the ALFRED demonstrator</vt:lpstr>
      <vt:lpstr>Facts and Forecasts</vt:lpstr>
      <vt:lpstr>Facts and forecasts</vt:lpstr>
      <vt:lpstr>Facts and forecasts</vt:lpstr>
      <vt:lpstr>The «ideal» Nuclear Power Plant</vt:lpstr>
      <vt:lpstr>ALFRED: the Advanced Lead-cooled Fast Reactor European Demonstrator</vt:lpstr>
      <vt:lpstr>A world-class Research Infrastructure</vt:lpstr>
      <vt:lpstr>Research Infrastructure: Science and Technology development</vt:lpstr>
      <vt:lpstr>Role of the Research Infrastructure</vt:lpstr>
      <vt:lpstr>FALCON: A long-lasting collaboration endeavor</vt:lpstr>
      <vt:lpstr>A challenging roadmap…</vt:lpstr>
      <vt:lpstr>…on a solid basis</vt:lpstr>
      <vt:lpstr>Opportunities and benefits</vt:lpstr>
      <vt:lpstr>Copyright © 2020 – FALCON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2015-08-26T13:09:18Z</dcterms:created>
  <dcterms:modified xsi:type="dcterms:W3CDTF">2020-10-20T23:39:39Z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1040</vt:i4>
  </property>
  <property fmtid="{D5CDD505-2E9C-101B-9397-08002B2CF9AE}" pid="3" name="_Version">
    <vt:lpwstr>12.0.4518</vt:lpwstr>
  </property>
</Properties>
</file>