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83" r:id="rId3"/>
    <p:sldId id="285" r:id="rId4"/>
    <p:sldId id="276" r:id="rId5"/>
    <p:sldId id="275" r:id="rId6"/>
    <p:sldId id="287" r:id="rId7"/>
  </p:sldIdLst>
  <p:sldSz cx="9144000" cy="5143500" type="screen16x9"/>
  <p:notesSz cx="6858000" cy="9144000"/>
  <p:defaultTextStyle>
    <a:defPPr>
      <a:defRPr lang="ro-R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E5B0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0"/>
  </p:normalViewPr>
  <p:slideViewPr>
    <p:cSldViewPr snapToGrid="0">
      <p:cViewPr varScale="1">
        <p:scale>
          <a:sx n="117" d="100"/>
          <a:sy n="117" d="100"/>
        </p:scale>
        <p:origin x="16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C24F805-11B2-45D8-A562-B027188B8B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2213B9C-00B7-426D-9782-6841AA88D7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C25C50-DB58-4CC5-B74A-F727EF7AB503}" type="datetimeFigureOut">
              <a:rPr lang="en-GB" smtClean="0"/>
              <a:t>21/10/2020</a:t>
            </a:fld>
            <a:endParaRPr lang="en-GB"/>
          </a:p>
        </p:txBody>
      </p:sp>
      <p:sp>
        <p:nvSpPr>
          <p:cNvPr id="4" name="Footer Placeholder 3">
            <a:extLst>
              <a:ext uri="{FF2B5EF4-FFF2-40B4-BE49-F238E27FC236}">
                <a16:creationId xmlns:a16="http://schemas.microsoft.com/office/drawing/2014/main" id="{D5DC5150-5ABF-48D7-84FD-6C669092B5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F71BCA0-A24E-4937-AD64-C568AEC977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134B35-F75C-4C83-9965-4A6C2AEC71A8}" type="slidenum">
              <a:rPr lang="en-GB" smtClean="0"/>
              <a:t>‹#›</a:t>
            </a:fld>
            <a:endParaRPr lang="en-GB"/>
          </a:p>
        </p:txBody>
      </p:sp>
    </p:spTree>
    <p:extLst>
      <p:ext uri="{BB962C8B-B14F-4D97-AF65-F5344CB8AC3E}">
        <p14:creationId xmlns:p14="http://schemas.microsoft.com/office/powerpoint/2010/main" val="294126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7716F-838A-4373-9E3D-A82FD5071450}" type="datetimeFigureOut">
              <a:rPr lang="en-GB" smtClean="0"/>
              <a:t>21/10/2020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8DC402-0E1F-4EBD-8601-A5DCFA15A4D8}" type="slidenum">
              <a:rPr lang="en-GB" smtClean="0"/>
              <a:t>‹#›</a:t>
            </a:fld>
            <a:endParaRPr lang="en-GB"/>
          </a:p>
        </p:txBody>
      </p:sp>
    </p:spTree>
    <p:extLst>
      <p:ext uri="{BB962C8B-B14F-4D97-AF65-F5344CB8AC3E}">
        <p14:creationId xmlns:p14="http://schemas.microsoft.com/office/powerpoint/2010/main" val="23616475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normAutofit/>
          </a:bodyPr>
          <a:lstStyle>
            <a:lvl1pPr marL="0" indent="0" algn="ctr">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5FEF6546-DD13-4687-BF24-49EB98835AC5}" type="datetime1">
              <a:rPr lang="ro-RO" smtClean="0"/>
              <a:t>21.10.2020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D12D63-B75A-452A-97AD-C875C82A5D20}" type="slidenum">
              <a:rPr lang="ro-RO" smtClean="0"/>
              <a:t>‹#›</a:t>
            </a:fld>
            <a:endParaRPr lang="ro-RO"/>
          </a:p>
        </p:txBody>
      </p:sp>
      <p:pic>
        <p:nvPicPr>
          <p:cNvPr id="7" name="Picture 58">
            <a:extLst>
              <a:ext uri="{FF2B5EF4-FFF2-40B4-BE49-F238E27FC236}">
                <a16:creationId xmlns:a16="http://schemas.microsoft.com/office/drawing/2014/main" id="{04D3D1BD-87E7-4344-A161-2B936A71ECE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730" y="107156"/>
            <a:ext cx="2160000" cy="105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4">
            <a:extLst>
              <a:ext uri="{FF2B5EF4-FFF2-40B4-BE49-F238E27FC236}">
                <a16:creationId xmlns:a16="http://schemas.microsoft.com/office/drawing/2014/main" id="{66AD0BDC-A32F-4C46-90E5-B1B74DB3C614}"/>
              </a:ext>
            </a:extLst>
          </p:cNvPr>
          <p:cNvPicPr>
            <a:picLocks noChangeAspect="1" noChangeArrowheads="1"/>
          </p:cNvPicPr>
          <p:nvPr userDrawn="1"/>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18547" y="1160433"/>
            <a:ext cx="1347424" cy="15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4">
            <a:extLst>
              <a:ext uri="{FF2B5EF4-FFF2-40B4-BE49-F238E27FC236}">
                <a16:creationId xmlns:a16="http://schemas.microsoft.com/office/drawing/2014/main" id="{1CEBA1EB-71FD-4EFE-8A66-571636090A1B}"/>
              </a:ext>
            </a:extLst>
          </p:cNvPr>
          <p:cNvPicPr>
            <a:picLocks noChangeAspect="1" noChangeArrowheads="1"/>
          </p:cNvPicPr>
          <p:nvPr userDrawn="1"/>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54152" y="2088994"/>
            <a:ext cx="1130043" cy="246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60">
            <a:extLst>
              <a:ext uri="{FF2B5EF4-FFF2-40B4-BE49-F238E27FC236}">
                <a16:creationId xmlns:a16="http://schemas.microsoft.com/office/drawing/2014/main" id="{663C695F-62F7-4B38-91FB-806FC872F34E}"/>
              </a:ext>
            </a:extLst>
          </p:cNvPr>
          <p:cNvSpPr txBox="1">
            <a:spLocks noChangeArrowheads="1"/>
          </p:cNvSpPr>
          <p:nvPr userDrawn="1"/>
        </p:nvSpPr>
        <p:spPr bwMode="auto">
          <a:xfrm>
            <a:off x="0" y="4675500"/>
            <a:ext cx="9144000" cy="468000"/>
          </a:xfrm>
          <a:prstGeom prst="rect">
            <a:avLst/>
          </a:prstGeom>
          <a:solidFill>
            <a:srgbClr val="2FA8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4000"/>
          <a:lstStyle>
            <a:lvl1pPr>
              <a:defRPr sz="1400">
                <a:solidFill>
                  <a:schemeClr val="tx1"/>
                </a:solidFill>
                <a:latin typeface="Calibri" panose="020F0502020204030204" pitchFamily="34" charset="0"/>
                <a:cs typeface="Arial" panose="020B0604020202020204" pitchFamily="34" charset="0"/>
              </a:defRPr>
            </a:lvl1pPr>
            <a:lvl2pPr>
              <a:defRPr sz="1400">
                <a:solidFill>
                  <a:schemeClr val="tx1"/>
                </a:solidFill>
                <a:latin typeface="Calibri" panose="020F0502020204030204" pitchFamily="34" charset="0"/>
                <a:cs typeface="Arial" panose="020B0604020202020204" pitchFamily="34" charset="0"/>
              </a:defRPr>
            </a:lvl2pPr>
            <a:lvl3pPr>
              <a:defRPr sz="1400">
                <a:solidFill>
                  <a:schemeClr val="tx1"/>
                </a:solidFill>
                <a:latin typeface="Calibri" panose="020F0502020204030204" pitchFamily="34" charset="0"/>
                <a:cs typeface="Arial" panose="020B0604020202020204" pitchFamily="34" charset="0"/>
              </a:defRPr>
            </a:lvl3pPr>
            <a:lvl4pPr>
              <a:defRPr sz="1400">
                <a:solidFill>
                  <a:schemeClr val="tx1"/>
                </a:solidFill>
                <a:latin typeface="Calibri" panose="020F0502020204030204" pitchFamily="34" charset="0"/>
                <a:cs typeface="Arial" panose="020B0604020202020204" pitchFamily="34" charset="0"/>
              </a:defRPr>
            </a:lvl4pPr>
            <a:lvl5pPr>
              <a:defRPr sz="1400">
                <a:solidFill>
                  <a:schemeClr val="tx1"/>
                </a:solidFill>
                <a:latin typeface="Calibri" panose="020F0502020204030204" pitchFamily="34" charset="0"/>
                <a:cs typeface="Arial" panose="020B0604020202020204" pitchFamily="34" charset="0"/>
              </a:defRPr>
            </a:lvl5pPr>
            <a:lvl6pPr marL="18288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6pPr>
            <a:lvl7pPr marL="22860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7pPr>
            <a:lvl8pPr marL="27432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8pPr>
            <a:lvl9pPr marL="32004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9pPr>
          </a:lstStyle>
          <a:p>
            <a:pPr algn="ctr">
              <a:spcBef>
                <a:spcPct val="50000"/>
              </a:spcBef>
            </a:pPr>
            <a:r>
              <a:rPr lang="en-US" altLang="ro-RO" sz="750" b="1" dirty="0">
                <a:solidFill>
                  <a:schemeClr val="bg1"/>
                </a:solidFill>
                <a:latin typeface="Candara" panose="020E0502030303020204" pitchFamily="34" charset="0"/>
              </a:rPr>
              <a:t>		</a:t>
            </a:r>
            <a:r>
              <a:rPr lang="ro-RO" altLang="ro-RO" sz="750" b="1" dirty="0">
                <a:solidFill>
                  <a:schemeClr val="bg1"/>
                </a:solidFill>
                <a:latin typeface="Candara" panose="020E0502030303020204" pitchFamily="34" charset="0"/>
              </a:rPr>
              <a:t>        </a:t>
            </a:r>
            <a:r>
              <a:rPr lang="en-US" altLang="ro-RO" b="1" dirty="0" err="1">
                <a:solidFill>
                  <a:schemeClr val="bg1"/>
                </a:solidFill>
                <a:latin typeface="Candara" panose="020E0502030303020204" pitchFamily="34" charset="0"/>
              </a:rPr>
              <a:t>Conferinta</a:t>
            </a:r>
            <a:r>
              <a:rPr lang="en-US" altLang="ro-RO" b="1" dirty="0">
                <a:solidFill>
                  <a:schemeClr val="bg1"/>
                </a:solidFill>
                <a:latin typeface="Candara" panose="020E0502030303020204" pitchFamily="34" charset="0"/>
              </a:rPr>
              <a:t> </a:t>
            </a:r>
            <a:r>
              <a:rPr lang="en-US" altLang="ro-RO" b="1" dirty="0" err="1">
                <a:solidFill>
                  <a:schemeClr val="bg1"/>
                </a:solidFill>
                <a:latin typeface="Candara" panose="020E0502030303020204" pitchFamily="34" charset="0"/>
              </a:rPr>
              <a:t>finala</a:t>
            </a:r>
            <a:r>
              <a:rPr lang="en-US" altLang="ro-RO" b="1" dirty="0">
                <a:solidFill>
                  <a:schemeClr val="bg1"/>
                </a:solidFill>
                <a:latin typeface="Candara" panose="020E0502030303020204" pitchFamily="34" charset="0"/>
              </a:rPr>
              <a:t> , RATEN ICN, </a:t>
            </a:r>
            <a:r>
              <a:rPr lang="en-US" altLang="ro-RO" b="1" dirty="0" err="1">
                <a:solidFill>
                  <a:schemeClr val="bg1"/>
                </a:solidFill>
                <a:latin typeface="Candara" panose="020E0502030303020204" pitchFamily="34" charset="0"/>
              </a:rPr>
              <a:t>Mioveni</a:t>
            </a:r>
            <a:r>
              <a:rPr lang="en-US" altLang="ro-RO" b="1" dirty="0">
                <a:solidFill>
                  <a:schemeClr val="bg1"/>
                </a:solidFill>
                <a:latin typeface="Candara" panose="020E0502030303020204" pitchFamily="34" charset="0"/>
              </a:rPr>
              <a:t>, 25 </a:t>
            </a:r>
            <a:r>
              <a:rPr lang="en-US" altLang="ro-RO" b="1" dirty="0" err="1">
                <a:solidFill>
                  <a:schemeClr val="bg1"/>
                </a:solidFill>
                <a:latin typeface="Candara" panose="020E0502030303020204" pitchFamily="34" charset="0"/>
              </a:rPr>
              <a:t>septembrie</a:t>
            </a:r>
            <a:r>
              <a:rPr lang="en-US" altLang="ro-RO" b="1" dirty="0">
                <a:solidFill>
                  <a:schemeClr val="bg1"/>
                </a:solidFill>
                <a:latin typeface="Candara" panose="020E0502030303020204" pitchFamily="34" charset="0"/>
              </a:rPr>
              <a:t> 2019</a:t>
            </a:r>
          </a:p>
        </p:txBody>
      </p:sp>
      <p:pic>
        <p:nvPicPr>
          <p:cNvPr id="11" name="Picture 61">
            <a:extLst>
              <a:ext uri="{FF2B5EF4-FFF2-40B4-BE49-F238E27FC236}">
                <a16:creationId xmlns:a16="http://schemas.microsoft.com/office/drawing/2014/main" id="{3C5E8191-2704-433B-8434-19E3F4CF6BBE}"/>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52024" y="4700725"/>
            <a:ext cx="813226" cy="342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957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3547A-F3FE-4534-8442-94707D8174C0}" type="datetime1">
              <a:rPr lang="ro-RO" smtClean="0"/>
              <a:t>21.10.2020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1006949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975BD8-C18F-441E-BDAB-8A04B6256D9F}" type="datetime1">
              <a:rPr lang="ro-RO" smtClean="0"/>
              <a:t>21.10.2020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394054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9074" y="273844"/>
            <a:ext cx="7026275" cy="513556"/>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1147864" y="915988"/>
            <a:ext cx="7367486" cy="371673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51867" y="4766850"/>
            <a:ext cx="2057400" cy="273844"/>
          </a:xfrm>
        </p:spPr>
        <p:txBody>
          <a:bodyPr/>
          <a:lstStyle/>
          <a:p>
            <a:fld id="{BEB6E8BC-0F15-4BDB-9E07-F591C8BBA1B5}" type="datetime1">
              <a:rPr lang="ro-RO" smtClean="0"/>
              <a:t>21.10.2020</a:t>
            </a:fld>
            <a:endParaRPr lang="ro-RO"/>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a:xfrm>
            <a:off x="6950818" y="4714007"/>
            <a:ext cx="2057400" cy="273844"/>
          </a:xfrm>
        </p:spPr>
        <p:txBody>
          <a:bodyPr/>
          <a:lstStyle>
            <a:lvl1pPr>
              <a:defRPr>
                <a:solidFill>
                  <a:schemeClr val="bg1"/>
                </a:solidFill>
              </a:defRPr>
            </a:lvl1pPr>
          </a:lstStyle>
          <a:p>
            <a:fld id="{54D12D63-B75A-452A-97AD-C875C82A5D20}" type="slidenum">
              <a:rPr lang="ro-RO" smtClean="0"/>
              <a:pPr/>
              <a:t>‹#›</a:t>
            </a:fld>
            <a:endParaRPr lang="ro-RO" dirty="0"/>
          </a:p>
        </p:txBody>
      </p:sp>
      <p:pic>
        <p:nvPicPr>
          <p:cNvPr id="7" name="Picture 28">
            <a:extLst>
              <a:ext uri="{FF2B5EF4-FFF2-40B4-BE49-F238E27FC236}">
                <a16:creationId xmlns:a16="http://schemas.microsoft.com/office/drawing/2014/main" id="{3E886F64-33DE-48D1-BE9A-6E5E461B303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6050" y="76200"/>
            <a:ext cx="1343025"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31">
            <a:extLst>
              <a:ext uri="{FF2B5EF4-FFF2-40B4-BE49-F238E27FC236}">
                <a16:creationId xmlns:a16="http://schemas.microsoft.com/office/drawing/2014/main" id="{E90E03AA-F676-4ECE-8C2F-112634B1FEB0}"/>
              </a:ext>
            </a:extLst>
          </p:cNvPr>
          <p:cNvSpPr>
            <a:spLocks noChangeArrowheads="1"/>
          </p:cNvSpPr>
          <p:nvPr userDrawn="1"/>
        </p:nvSpPr>
        <p:spPr bwMode="auto">
          <a:xfrm>
            <a:off x="1588" y="787400"/>
            <a:ext cx="9140825" cy="36513"/>
          </a:xfrm>
          <a:prstGeom prst="rect">
            <a:avLst/>
          </a:prstGeom>
          <a:solidFill>
            <a:srgbClr val="4F81B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pic>
        <p:nvPicPr>
          <p:cNvPr id="9" name="Picture 29">
            <a:extLst>
              <a:ext uri="{FF2B5EF4-FFF2-40B4-BE49-F238E27FC236}">
                <a16:creationId xmlns:a16="http://schemas.microsoft.com/office/drawing/2014/main" id="{002FF7E4-32EF-48A2-AFA3-500F5113EA0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6900" y="871538"/>
            <a:ext cx="442913" cy="375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26">
            <a:extLst>
              <a:ext uri="{FF2B5EF4-FFF2-40B4-BE49-F238E27FC236}">
                <a16:creationId xmlns:a16="http://schemas.microsoft.com/office/drawing/2014/main" id="{925B7219-9C39-4F51-9692-41BDE966C8EB}"/>
              </a:ext>
            </a:extLst>
          </p:cNvPr>
          <p:cNvSpPr txBox="1">
            <a:spLocks noChangeArrowheads="1"/>
          </p:cNvSpPr>
          <p:nvPr userDrawn="1"/>
        </p:nvSpPr>
        <p:spPr bwMode="auto">
          <a:xfrm>
            <a:off x="1588" y="4675188"/>
            <a:ext cx="9140825" cy="468312"/>
          </a:xfrm>
          <a:prstGeom prst="rect">
            <a:avLst/>
          </a:prstGeom>
          <a:solidFill>
            <a:srgbClr val="2FA8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72000"/>
          <a:lstStyle>
            <a:lvl1pPr>
              <a:defRPr sz="1400">
                <a:solidFill>
                  <a:schemeClr val="tx1"/>
                </a:solidFill>
                <a:latin typeface="Calibri" panose="020F0502020204030204" pitchFamily="34" charset="0"/>
                <a:cs typeface="Arial" panose="020B0604020202020204" pitchFamily="34" charset="0"/>
              </a:defRPr>
            </a:lvl1pPr>
            <a:lvl2pPr>
              <a:defRPr sz="1400">
                <a:solidFill>
                  <a:schemeClr val="tx1"/>
                </a:solidFill>
                <a:latin typeface="Calibri" panose="020F0502020204030204" pitchFamily="34" charset="0"/>
                <a:cs typeface="Arial" panose="020B0604020202020204" pitchFamily="34" charset="0"/>
              </a:defRPr>
            </a:lvl2pPr>
            <a:lvl3pPr>
              <a:defRPr sz="1400">
                <a:solidFill>
                  <a:schemeClr val="tx1"/>
                </a:solidFill>
                <a:latin typeface="Calibri" panose="020F0502020204030204" pitchFamily="34" charset="0"/>
                <a:cs typeface="Arial" panose="020B0604020202020204" pitchFamily="34" charset="0"/>
              </a:defRPr>
            </a:lvl3pPr>
            <a:lvl4pPr>
              <a:defRPr sz="1400">
                <a:solidFill>
                  <a:schemeClr val="tx1"/>
                </a:solidFill>
                <a:latin typeface="Calibri" panose="020F0502020204030204" pitchFamily="34" charset="0"/>
                <a:cs typeface="Arial" panose="020B0604020202020204" pitchFamily="34" charset="0"/>
              </a:defRPr>
            </a:lvl4pPr>
            <a:lvl5pPr>
              <a:defRPr sz="1400">
                <a:solidFill>
                  <a:schemeClr val="tx1"/>
                </a:solidFill>
                <a:latin typeface="Calibri" panose="020F0502020204030204" pitchFamily="34" charset="0"/>
                <a:cs typeface="Arial" panose="020B0604020202020204" pitchFamily="34" charset="0"/>
              </a:defRPr>
            </a:lvl5pPr>
            <a:lvl6pPr marL="18288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6pPr>
            <a:lvl7pPr marL="22860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7pPr>
            <a:lvl8pPr marL="27432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8pPr>
            <a:lvl9pPr marL="32004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9pPr>
          </a:lstStyle>
          <a:p>
            <a:pPr algn="ctr" defTabSz="914400">
              <a:spcBef>
                <a:spcPct val="50000"/>
              </a:spcBef>
            </a:pPr>
            <a:r>
              <a:rPr lang="en-US" altLang="ro-RO" sz="1000" b="1" dirty="0" err="1">
                <a:solidFill>
                  <a:schemeClr val="bg1"/>
                </a:solidFill>
                <a:latin typeface="Candara" panose="020E0502030303020204" pitchFamily="34" charset="0"/>
              </a:rPr>
              <a:t>Conferinta</a:t>
            </a:r>
            <a:r>
              <a:rPr lang="en-US" altLang="ro-RO" sz="1000" b="1" dirty="0">
                <a:solidFill>
                  <a:schemeClr val="bg1"/>
                </a:solidFill>
                <a:latin typeface="Candara" panose="020E0502030303020204" pitchFamily="34" charset="0"/>
              </a:rPr>
              <a:t> </a:t>
            </a:r>
            <a:r>
              <a:rPr lang="en-US" altLang="ro-RO" sz="1000" b="1" dirty="0" err="1">
                <a:solidFill>
                  <a:schemeClr val="bg1"/>
                </a:solidFill>
                <a:latin typeface="Candara" panose="020E0502030303020204" pitchFamily="34" charset="0"/>
              </a:rPr>
              <a:t>finala</a:t>
            </a:r>
            <a:r>
              <a:rPr lang="en-US" altLang="ro-RO" sz="1000" b="1" dirty="0">
                <a:solidFill>
                  <a:schemeClr val="bg1"/>
                </a:solidFill>
                <a:latin typeface="Candara" panose="020E0502030303020204" pitchFamily="34" charset="0"/>
              </a:rPr>
              <a:t> , RATEN ICN, </a:t>
            </a:r>
            <a:r>
              <a:rPr lang="en-US" altLang="ro-RO" sz="1000" b="1" dirty="0" err="1">
                <a:solidFill>
                  <a:schemeClr val="bg1"/>
                </a:solidFill>
                <a:latin typeface="Candara" panose="020E0502030303020204" pitchFamily="34" charset="0"/>
              </a:rPr>
              <a:t>Mioveni</a:t>
            </a:r>
            <a:r>
              <a:rPr lang="en-US" altLang="ro-RO" sz="1000" b="1" dirty="0">
                <a:solidFill>
                  <a:schemeClr val="bg1"/>
                </a:solidFill>
                <a:latin typeface="Candara" panose="020E0502030303020204" pitchFamily="34" charset="0"/>
              </a:rPr>
              <a:t>, 25 </a:t>
            </a:r>
            <a:r>
              <a:rPr lang="en-US" altLang="ro-RO" sz="1000" b="1" dirty="0" err="1">
                <a:solidFill>
                  <a:schemeClr val="bg1"/>
                </a:solidFill>
                <a:latin typeface="Candara" panose="020E0502030303020204" pitchFamily="34" charset="0"/>
              </a:rPr>
              <a:t>septembrie</a:t>
            </a:r>
            <a:r>
              <a:rPr lang="en-US" altLang="ro-RO" sz="1000" b="1" dirty="0">
                <a:solidFill>
                  <a:schemeClr val="bg1"/>
                </a:solidFill>
                <a:latin typeface="Candara" panose="020E0502030303020204" pitchFamily="34" charset="0"/>
              </a:rPr>
              <a:t> 2019</a:t>
            </a:r>
          </a:p>
        </p:txBody>
      </p:sp>
      <p:pic>
        <p:nvPicPr>
          <p:cNvPr id="11" name="Picture 33">
            <a:extLst>
              <a:ext uri="{FF2B5EF4-FFF2-40B4-BE49-F238E27FC236}">
                <a16:creationId xmlns:a16="http://schemas.microsoft.com/office/drawing/2014/main" id="{AAF4CDB4-1A85-4F14-A8B1-3B8D7BEB487A}"/>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42913" y="4700588"/>
            <a:ext cx="852487"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703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ADD89C-8CD6-4849-9FEB-F8752CB71F3B}" type="datetime1">
              <a:rPr lang="ro-RO" smtClean="0"/>
              <a:t>21.10.2020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74875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31F370-7463-4173-B84B-A6F779AC2BF6}" type="datetime1">
              <a:rPr lang="ro-RO" smtClean="0"/>
              <a:t>21.10.2020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115216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6E9DAE-1011-4CC0-B89C-C9844211FBBF}" type="datetime1">
              <a:rPr lang="ro-RO" smtClean="0"/>
              <a:t>21.10.2020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65887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C83B87-8386-4692-825C-1E433AC4465B}" type="datetime1">
              <a:rPr lang="ro-RO" smtClean="0"/>
              <a:t>21.10.2020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191549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264E9-4DA3-4CA8-8D5C-19D5C917122D}" type="datetime1">
              <a:rPr lang="ro-RO" smtClean="0"/>
              <a:t>21.10.2020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82383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9C6DA8-E4EB-4AD5-AA84-FDB77044527F}" type="datetime1">
              <a:rPr lang="ro-RO" smtClean="0"/>
              <a:t>21.10.2020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1280958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535AE98-FAFF-477F-9A3B-089529077EF1}" type="datetime1">
              <a:rPr lang="ro-RO" smtClean="0"/>
              <a:t>21.10.2020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4D12D63-B75A-452A-97AD-C875C82A5D20}" type="slidenum">
              <a:rPr lang="ro-RO" smtClean="0"/>
              <a:t>‹#›</a:t>
            </a:fld>
            <a:endParaRPr lang="ro-RO"/>
          </a:p>
        </p:txBody>
      </p:sp>
    </p:spTree>
    <p:extLst>
      <p:ext uri="{BB962C8B-B14F-4D97-AF65-F5344CB8AC3E}">
        <p14:creationId xmlns:p14="http://schemas.microsoft.com/office/powerpoint/2010/main" val="98597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8D5A04A-C51B-4132-BACD-0B7B3336ECB0}" type="datetime1">
              <a:rPr lang="ro-RO" smtClean="0"/>
              <a:t>21.10.2020</a:t>
            </a:fld>
            <a:endParaRPr lang="ro-RO"/>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4D12D63-B75A-452A-97AD-C875C82A5D20}" type="slidenum">
              <a:rPr lang="ro-RO" smtClean="0"/>
              <a:t>‹#›</a:t>
            </a:fld>
            <a:endParaRPr lang="ro-RO"/>
          </a:p>
        </p:txBody>
      </p:sp>
    </p:spTree>
    <p:extLst>
      <p:ext uri="{BB962C8B-B14F-4D97-AF65-F5344CB8AC3E}">
        <p14:creationId xmlns:p14="http://schemas.microsoft.com/office/powerpoint/2010/main" val="2167624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bwMode="auto">
          <a:xfrm>
            <a:off x="2001576" y="812761"/>
            <a:ext cx="6502983" cy="325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42" tIns="25721" rIns="51442" bIns="25721" numCol="1" rtlCol="0" anchor="t" anchorCtr="0" compatLnSpc="1">
            <a:prstTxWarp prst="textNoShape">
              <a:avLst/>
            </a:prstTxWarp>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b="1"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b="1"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Decommissioning the demonstrator ALFRED , Initial (conceptual) Plan</a:t>
            </a:r>
          </a:p>
          <a:p>
            <a:pPr marL="0" indent="0" algn="ctr">
              <a:buNone/>
            </a:pPr>
            <a:endParaRPr lang="en-US" sz="1800" b="1" i="1" dirty="0">
              <a:effectLst>
                <a:outerShdw blurRad="38100" dist="38100" dir="2700000" algn="tl">
                  <a:srgbClr val="000000">
                    <a:alpha val="43137"/>
                  </a:srgbClr>
                </a:outerShdw>
              </a:effectLst>
            </a:endParaRPr>
          </a:p>
          <a:p>
            <a:pPr marL="0" indent="0" algn="ctr">
              <a:buNone/>
            </a:pPr>
            <a:endParaRPr lang="en-US" sz="1800" b="1" i="1" dirty="0">
              <a:effectLst>
                <a:outerShdw blurRad="38100" dist="38100" dir="2700000" algn="tl">
                  <a:srgbClr val="000000">
                    <a:alpha val="43137"/>
                  </a:srgbClr>
                </a:outerShdw>
              </a:effectLst>
            </a:endParaRPr>
          </a:p>
          <a:p>
            <a:pPr marL="0" indent="0" algn="ctr">
              <a:buNone/>
            </a:pPr>
            <a:endParaRPr lang="en-US" sz="1800" b="1" i="1" dirty="0">
              <a:effectLst>
                <a:outerShdw blurRad="38100" dist="38100" dir="2700000" algn="tl">
                  <a:srgbClr val="000000">
                    <a:alpha val="43137"/>
                  </a:srgbClr>
                </a:outerShdw>
              </a:effectLst>
            </a:endParaRPr>
          </a:p>
          <a:p>
            <a:pPr marL="0" indent="0" algn="ctr">
              <a:buNone/>
            </a:pPr>
            <a:endParaRPr lang="en-US" sz="1800" i="1" dirty="0">
              <a:effectLst>
                <a:outerShdw blurRad="38100" dist="38100" dir="2700000" algn="tl">
                  <a:srgbClr val="000000">
                    <a:alpha val="43137"/>
                  </a:srgbClr>
                </a:outerShdw>
              </a:effectLst>
            </a:endParaRPr>
          </a:p>
          <a:p>
            <a:pPr marL="0" indent="0">
              <a:buNone/>
            </a:pPr>
            <a:r>
              <a:rPr lang="en-US" altLang="ro-RO" sz="1800" i="1" dirty="0">
                <a:effectLst>
                  <a:outerShdw blurRad="38100" dist="38100" dir="2700000" algn="tl">
                    <a:srgbClr val="000000">
                      <a:alpha val="43137"/>
                    </a:srgbClr>
                  </a:outerShdw>
                </a:effectLst>
              </a:rPr>
              <a:t>Dr. </a:t>
            </a:r>
            <a:r>
              <a:rPr lang="en-US" altLang="ro-RO" sz="1800" i="1" dirty="0" err="1">
                <a:effectLst>
                  <a:outerShdw blurRad="38100" dist="38100" dir="2700000" algn="tl">
                    <a:srgbClr val="000000">
                      <a:alpha val="43137"/>
                    </a:srgbClr>
                  </a:outerShdw>
                </a:effectLst>
              </a:rPr>
              <a:t>Mitica</a:t>
            </a:r>
            <a:r>
              <a:rPr lang="en-US" altLang="ro-RO" sz="1800" i="1" dirty="0">
                <a:effectLst>
                  <a:outerShdw blurRad="38100" dist="38100" dir="2700000" algn="tl">
                    <a:srgbClr val="000000">
                      <a:alpha val="43137"/>
                    </a:srgbClr>
                  </a:outerShdw>
                </a:effectLst>
              </a:rPr>
              <a:t> </a:t>
            </a:r>
            <a:r>
              <a:rPr lang="en-US" altLang="ro-RO" sz="1800" i="1" dirty="0" err="1">
                <a:effectLst>
                  <a:outerShdw blurRad="38100" dist="38100" dir="2700000" algn="tl">
                    <a:srgbClr val="000000">
                      <a:alpha val="43137"/>
                    </a:srgbClr>
                  </a:outerShdw>
                </a:effectLst>
              </a:rPr>
              <a:t>Dragusin</a:t>
            </a:r>
            <a:r>
              <a:rPr lang="en-US" altLang="ro-RO" sz="1800" i="1" dirty="0">
                <a:effectLst>
                  <a:outerShdw blurRad="38100" dist="38100" dir="2700000" algn="tl">
                    <a:srgbClr val="000000">
                      <a:alpha val="43137"/>
                    </a:srgbClr>
                  </a:outerShdw>
                </a:effectLst>
              </a:rPr>
              <a:t>-IFIN-HH</a:t>
            </a:r>
          </a:p>
          <a:p>
            <a:pPr marL="0" indent="0">
              <a:buNone/>
            </a:pPr>
            <a:r>
              <a:rPr lang="en-US" altLang="ro-RO" sz="1800" i="1" dirty="0">
                <a:effectLst>
                  <a:outerShdw blurRad="38100" dist="38100" dir="2700000" algn="tl">
                    <a:srgbClr val="000000">
                      <a:alpha val="43137"/>
                    </a:srgbClr>
                  </a:outerShdw>
                </a:effectLst>
              </a:rPr>
              <a:t>IDT I Adrian </a:t>
            </a:r>
            <a:r>
              <a:rPr lang="en-US" altLang="ro-RO" sz="1800" i="1" dirty="0" err="1">
                <a:effectLst>
                  <a:outerShdw blurRad="38100" dist="38100" dir="2700000" algn="tl">
                    <a:srgbClr val="000000">
                      <a:alpha val="43137"/>
                    </a:srgbClr>
                  </a:outerShdw>
                </a:effectLst>
              </a:rPr>
              <a:t>Zorliu</a:t>
            </a:r>
            <a:r>
              <a:rPr lang="en-US" altLang="ro-RO" sz="1800" i="1" dirty="0">
                <a:effectLst>
                  <a:outerShdw blurRad="38100" dist="38100" dir="2700000" algn="tl">
                    <a:srgbClr val="000000">
                      <a:alpha val="43137"/>
                    </a:srgbClr>
                  </a:outerShdw>
                </a:effectLst>
              </a:rPr>
              <a:t>-IFIN-HH</a:t>
            </a:r>
          </a:p>
          <a:p>
            <a:pPr marL="0" indent="0" algn="ctr">
              <a:buNone/>
            </a:pPr>
            <a:endParaRPr lang="en-US" altLang="ro-RO" sz="1800" b="1" dirty="0"/>
          </a:p>
        </p:txBody>
      </p:sp>
      <p:sp>
        <p:nvSpPr>
          <p:cNvPr id="6" name="Text Box 60"/>
          <p:cNvSpPr txBox="1">
            <a:spLocks noChangeArrowheads="1"/>
          </p:cNvSpPr>
          <p:nvPr/>
        </p:nvSpPr>
        <p:spPr bwMode="auto">
          <a:xfrm>
            <a:off x="0" y="4675500"/>
            <a:ext cx="9144000" cy="468000"/>
          </a:xfrm>
          <a:prstGeom prst="rect">
            <a:avLst/>
          </a:prstGeom>
          <a:solidFill>
            <a:srgbClr val="2FA8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4000"/>
          <a:lstStyle>
            <a:lvl1pPr>
              <a:defRPr sz="1400">
                <a:solidFill>
                  <a:schemeClr val="tx1"/>
                </a:solidFill>
                <a:latin typeface="Calibri" panose="020F0502020204030204" pitchFamily="34" charset="0"/>
                <a:cs typeface="Arial" panose="020B0604020202020204" pitchFamily="34" charset="0"/>
              </a:defRPr>
            </a:lvl1pPr>
            <a:lvl2pPr>
              <a:defRPr sz="1400">
                <a:solidFill>
                  <a:schemeClr val="tx1"/>
                </a:solidFill>
                <a:latin typeface="Calibri" panose="020F0502020204030204" pitchFamily="34" charset="0"/>
                <a:cs typeface="Arial" panose="020B0604020202020204" pitchFamily="34" charset="0"/>
              </a:defRPr>
            </a:lvl2pPr>
            <a:lvl3pPr>
              <a:defRPr sz="1400">
                <a:solidFill>
                  <a:schemeClr val="tx1"/>
                </a:solidFill>
                <a:latin typeface="Calibri" panose="020F0502020204030204" pitchFamily="34" charset="0"/>
                <a:cs typeface="Arial" panose="020B0604020202020204" pitchFamily="34" charset="0"/>
              </a:defRPr>
            </a:lvl3pPr>
            <a:lvl4pPr>
              <a:defRPr sz="1400">
                <a:solidFill>
                  <a:schemeClr val="tx1"/>
                </a:solidFill>
                <a:latin typeface="Calibri" panose="020F0502020204030204" pitchFamily="34" charset="0"/>
                <a:cs typeface="Arial" panose="020B0604020202020204" pitchFamily="34" charset="0"/>
              </a:defRPr>
            </a:lvl4pPr>
            <a:lvl5pPr>
              <a:defRPr sz="1400">
                <a:solidFill>
                  <a:schemeClr val="tx1"/>
                </a:solidFill>
                <a:latin typeface="Calibri" panose="020F0502020204030204" pitchFamily="34" charset="0"/>
                <a:cs typeface="Arial" panose="020B0604020202020204" pitchFamily="34" charset="0"/>
              </a:defRPr>
            </a:lvl5pPr>
            <a:lvl6pPr marL="18288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6pPr>
            <a:lvl7pPr marL="22860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7pPr>
            <a:lvl8pPr marL="27432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8pPr>
            <a:lvl9pPr marL="32004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9pPr>
          </a:lstStyle>
          <a:p>
            <a:pPr algn="ctr">
              <a:spcBef>
                <a:spcPct val="50000"/>
              </a:spcBef>
            </a:pPr>
            <a:r>
              <a:rPr lang="en-US" altLang="ro-RO" sz="750" b="1" dirty="0">
                <a:solidFill>
                  <a:schemeClr val="bg1"/>
                </a:solidFill>
                <a:latin typeface="Candara" panose="020E0502030303020204" pitchFamily="34" charset="0"/>
              </a:rPr>
              <a:t>		</a:t>
            </a:r>
            <a:r>
              <a:rPr lang="en-US" altLang="ro-RO" sz="1800" b="1" dirty="0">
                <a:solidFill>
                  <a:schemeClr val="bg1"/>
                </a:solidFill>
                <a:latin typeface="Times New Roman" panose="02020603050405020304" pitchFamily="18" charset="0"/>
                <a:cs typeface="Times New Roman" panose="02020603050405020304" pitchFamily="18" charset="0"/>
              </a:rPr>
              <a:t>Final Conference PRO ALFRED 22-23 </a:t>
            </a:r>
            <a:r>
              <a:rPr lang="en-US" altLang="ro-RO" sz="1800" b="1" dirty="0" err="1">
                <a:solidFill>
                  <a:schemeClr val="bg1"/>
                </a:solidFill>
                <a:latin typeface="Times New Roman" panose="02020603050405020304" pitchFamily="18" charset="0"/>
                <a:cs typeface="Times New Roman" panose="02020603050405020304" pitchFamily="18" charset="0"/>
              </a:rPr>
              <a:t>Octombrie</a:t>
            </a:r>
            <a:r>
              <a:rPr lang="en-US" altLang="ro-RO" sz="1800" b="1" dirty="0">
                <a:solidFill>
                  <a:schemeClr val="bg1"/>
                </a:solidFill>
                <a:latin typeface="Times New Roman" panose="02020603050405020304" pitchFamily="18" charset="0"/>
                <a:cs typeface="Times New Roman" panose="02020603050405020304" pitchFamily="18" charset="0"/>
              </a:rPr>
              <a:t> 2020 NRI </a:t>
            </a:r>
            <a:r>
              <a:rPr lang="en-US" altLang="ro-RO" sz="1800" b="1" dirty="0" err="1">
                <a:solidFill>
                  <a:schemeClr val="bg1"/>
                </a:solidFill>
                <a:latin typeface="Times New Roman" panose="02020603050405020304" pitchFamily="18" charset="0"/>
                <a:cs typeface="Times New Roman" panose="02020603050405020304" pitchFamily="18" charset="0"/>
              </a:rPr>
              <a:t>Mioveni</a:t>
            </a:r>
            <a:endParaRPr lang="en-US" altLang="ro-RO" sz="1800" b="1" dirty="0">
              <a:solidFill>
                <a:schemeClr val="bg1"/>
              </a:solidFill>
              <a:latin typeface="Times New Roman" panose="02020603050405020304" pitchFamily="18" charset="0"/>
              <a:cs typeface="Times New Roman" panose="02020603050405020304" pitchFamily="18" charset="0"/>
            </a:endParaRPr>
          </a:p>
        </p:txBody>
      </p:sp>
      <p:pic>
        <p:nvPicPr>
          <p:cNvPr id="8" name="Picture 6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54152" y="2088994"/>
            <a:ext cx="1130043" cy="246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4"/>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18547" y="1160433"/>
            <a:ext cx="1347424" cy="15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024" y="4700725"/>
            <a:ext cx="813226" cy="342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190FC6CA-F4BE-4DA3-908E-B01BCA575D68}"/>
              </a:ext>
            </a:extLst>
          </p:cNvPr>
          <p:cNvSpPr>
            <a:spLocks noGrp="1"/>
          </p:cNvSpPr>
          <p:nvPr>
            <p:ph type="sldNum" sz="quarter" idx="12"/>
          </p:nvPr>
        </p:nvSpPr>
        <p:spPr/>
        <p:txBody>
          <a:bodyPr/>
          <a:lstStyle/>
          <a:p>
            <a:fld id="{54D12D63-B75A-452A-97AD-C875C82A5D20}" type="slidenum">
              <a:rPr lang="ro-RO" smtClean="0"/>
              <a:t>1</a:t>
            </a:fld>
            <a:endParaRPr lang="ro-RO" dirty="0"/>
          </a:p>
        </p:txBody>
      </p:sp>
    </p:spTree>
    <p:extLst>
      <p:ext uri="{BB962C8B-B14F-4D97-AF65-F5344CB8AC3E}">
        <p14:creationId xmlns:p14="http://schemas.microsoft.com/office/powerpoint/2010/main" val="1547909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894114" y="4842607"/>
            <a:ext cx="6955971" cy="273844"/>
          </a:xfrm>
        </p:spPr>
        <p:txBody>
          <a:bodyPr/>
          <a:lstStyle/>
          <a:p>
            <a:r>
              <a:rPr lang="en-US" sz="1600" dirty="0">
                <a:solidFill>
                  <a:schemeClr val="bg1"/>
                </a:solidFill>
              </a:rPr>
              <a:t>Final  Conference PROALFRED 22-23 Oct.2020, </a:t>
            </a:r>
            <a:r>
              <a:rPr lang="en-US" sz="1600" dirty="0" err="1">
                <a:solidFill>
                  <a:schemeClr val="bg1"/>
                </a:solidFill>
              </a:rPr>
              <a:t>Mioveni</a:t>
            </a:r>
            <a:r>
              <a:rPr lang="en-US" sz="1600" dirty="0">
                <a:solidFill>
                  <a:schemeClr val="bg1"/>
                </a:solidFill>
              </a:rPr>
              <a:t>, NRI</a:t>
            </a:r>
            <a:endParaRPr lang="ro-RO" sz="1600" dirty="0">
              <a:solidFill>
                <a:schemeClr val="bg1"/>
              </a:solidFill>
            </a:endParaRPr>
          </a:p>
        </p:txBody>
      </p:sp>
      <p:sp>
        <p:nvSpPr>
          <p:cNvPr id="7" name="Rectangle 6"/>
          <p:cNvSpPr/>
          <p:nvPr/>
        </p:nvSpPr>
        <p:spPr>
          <a:xfrm>
            <a:off x="2965655" y="349069"/>
            <a:ext cx="4264309" cy="523220"/>
          </a:xfrm>
          <a:prstGeom prst="rect">
            <a:avLst/>
          </a:prstGeom>
        </p:spPr>
        <p:txBody>
          <a:bodyPr wrap="none">
            <a:spAutoFit/>
          </a:bodyPr>
          <a:lstStyle/>
          <a:p>
            <a:r>
              <a:rPr lang="en-US" sz="2800" b="1" dirty="0">
                <a:solidFill>
                  <a:srgbClr val="009999"/>
                </a:solidFill>
                <a:latin typeface="Times New Roman" panose="02020603050405020304" pitchFamily="18" charset="0"/>
                <a:ea typeface="Calibri" panose="020F0502020204030204" pitchFamily="34" charset="0"/>
                <a:cs typeface="Times New Roman" panose="02020603050405020304" pitchFamily="18" charset="0"/>
              </a:rPr>
              <a:t>Decommissioning Strategy</a:t>
            </a:r>
            <a:endParaRPr lang="en-US" sz="2800" dirty="0">
              <a:solidFill>
                <a:srgbClr val="009999"/>
              </a:solidFill>
              <a:latin typeface="Times New Roman" panose="02020603050405020304" pitchFamily="18" charset="0"/>
              <a:cs typeface="Times New Roman" panose="02020603050405020304" pitchFamily="18" charset="0"/>
            </a:endParaRPr>
          </a:p>
        </p:txBody>
      </p:sp>
      <p:sp>
        <p:nvSpPr>
          <p:cNvPr id="8" name="Rectangle 7"/>
          <p:cNvSpPr/>
          <p:nvPr/>
        </p:nvSpPr>
        <p:spPr>
          <a:xfrm>
            <a:off x="1698171" y="610679"/>
            <a:ext cx="7347857" cy="3970318"/>
          </a:xfrm>
          <a:prstGeom prst="rect">
            <a:avLst/>
          </a:prstGeom>
        </p:spPr>
        <p:txBody>
          <a:bodyPr wrap="square">
            <a:spAutoFit/>
          </a:bodyPr>
          <a:lstStyle/>
          <a:p>
            <a:pPr marL="171450" indent="-171450">
              <a:buFont typeface="Wingdings" panose="05000000000000000000" pitchFamily="2" charset="2"/>
              <a:buChar char="§"/>
            </a:pPr>
            <a:r>
              <a:rPr lang="en-US" sz="1200" dirty="0"/>
              <a:t> </a:t>
            </a:r>
            <a:r>
              <a:rPr kumimoji="0" lang="en-US" sz="1200" i="0" u="none" strike="noStrike" kern="1200" cap="none" spc="0" normalizeH="0" baseline="0" noProof="0" dirty="0">
                <a:ln>
                  <a:noFill/>
                </a:ln>
                <a:solidFill>
                  <a:srgbClr val="009999"/>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Initial Decommissioning Plan, according with Romanian Regulation from 2017</a:t>
            </a:r>
            <a:endParaRPr lang="en-US" sz="1200" dirty="0"/>
          </a:p>
          <a:p>
            <a:r>
              <a:rPr lang="en-US" sz="1200" dirty="0">
                <a:latin typeface="Times New Roman" panose="02020603050405020304" pitchFamily="18" charset="0"/>
                <a:cs typeface="Times New Roman" panose="02020603050405020304" pitchFamily="18" charset="0"/>
              </a:rPr>
              <a:t>a) Decommissioning with immediate dismantling;</a:t>
            </a:r>
          </a:p>
          <a:p>
            <a:r>
              <a:rPr lang="en-US" sz="1200" dirty="0">
                <a:latin typeface="Times New Roman" panose="02020603050405020304" pitchFamily="18" charset="0"/>
                <a:cs typeface="Times New Roman" panose="02020603050405020304" pitchFamily="18" charset="0"/>
              </a:rPr>
              <a:t> b) Decommissioning with delayed dismantling.</a:t>
            </a:r>
          </a:p>
          <a:p>
            <a:pPr marL="171450" indent="-171450">
              <a:buFont typeface="Wingdings" panose="05000000000000000000" pitchFamily="2" charset="2"/>
              <a:buChar char="§"/>
            </a:pPr>
            <a:r>
              <a:rPr lang="en-US" sz="1200" b="1" dirty="0">
                <a:latin typeface="Times New Roman" panose="02020603050405020304" pitchFamily="18" charset="0"/>
                <a:cs typeface="Times New Roman" panose="02020603050405020304" pitchFamily="18" charset="0"/>
              </a:rPr>
              <a:t>Advantages of immediate decommissioning:</a:t>
            </a:r>
          </a:p>
          <a:p>
            <a:r>
              <a:rPr lang="en-US" sz="1200" dirty="0">
                <a:latin typeface="Times New Roman" panose="02020603050405020304" pitchFamily="18" charset="0"/>
                <a:cs typeface="Times New Roman" panose="02020603050405020304" pitchFamily="18" charset="0"/>
              </a:rPr>
              <a:t>- the responsibility for decommissioning is not transferred to future generations;</a:t>
            </a:r>
          </a:p>
          <a:p>
            <a:r>
              <a:rPr lang="en-US" sz="1200" dirty="0">
                <a:latin typeface="Times New Roman" panose="02020603050405020304" pitchFamily="18" charset="0"/>
                <a:cs typeface="Times New Roman" panose="02020603050405020304" pitchFamily="18" charset="0"/>
              </a:rPr>
              <a:t>- availability of the operating personnel of the unit for planning and execution of one of the part of the decommissioning activities;</a:t>
            </a:r>
          </a:p>
          <a:p>
            <a:r>
              <a:rPr lang="en-US" sz="1200" dirty="0">
                <a:latin typeface="Times New Roman" panose="02020603050405020304" pitchFamily="18" charset="0"/>
                <a:cs typeface="Times New Roman" panose="02020603050405020304" pitchFamily="18" charset="0"/>
              </a:rPr>
              <a:t>- no expenses related to the long-term supervision of the site;</a:t>
            </a:r>
          </a:p>
          <a:p>
            <a:r>
              <a:rPr lang="en-US" sz="1200" dirty="0">
                <a:latin typeface="Times New Roman" panose="02020603050405020304" pitchFamily="18" charset="0"/>
                <a:cs typeface="Times New Roman" panose="02020603050405020304" pitchFamily="18" charset="0"/>
              </a:rPr>
              <a:t>- compared to other strategies the site will be available for other uses, in a short time.</a:t>
            </a:r>
          </a:p>
          <a:p>
            <a:pPr marL="171450" indent="-171450" algn="just">
              <a:buFont typeface="Wingdings" panose="05000000000000000000" pitchFamily="2" charset="2"/>
              <a:buChar char="§"/>
            </a:pPr>
            <a:r>
              <a:rPr lang="en-US" sz="1200" b="1" dirty="0">
                <a:latin typeface="Times New Roman" panose="02020603050405020304" pitchFamily="18" charset="0"/>
                <a:cs typeface="Times New Roman" panose="02020603050405020304" pitchFamily="18" charset="0"/>
              </a:rPr>
              <a:t>Option 1: </a:t>
            </a:r>
            <a:r>
              <a:rPr lang="en-US" sz="1200" i="1" dirty="0">
                <a:latin typeface="Times New Roman" panose="02020603050405020304" pitchFamily="18" charset="0"/>
                <a:cs typeface="Times New Roman" panose="02020603050405020304" pitchFamily="18" charset="0"/>
              </a:rPr>
              <a:t>Decommissioning by removing for storage as radioactive waste </a:t>
            </a:r>
            <a:r>
              <a:rPr lang="en-US" sz="1200" dirty="0">
                <a:latin typeface="Times New Roman" panose="02020603050405020304" pitchFamily="18" charset="0"/>
                <a:cs typeface="Times New Roman" panose="02020603050405020304" pitchFamily="18" charset="0"/>
              </a:rPr>
              <a:t>of the  materials and removal by release from the authorization regime of the installation and its emplacement, the support systems and materials contained by and the complete demolition of buildings on the site ALFRED</a:t>
            </a:r>
          </a:p>
          <a:p>
            <a:pPr marL="171450" indent="-171450" algn="just">
              <a:buFont typeface="Wingdings" panose="05000000000000000000" pitchFamily="2" charset="2"/>
              <a:buChar char="§"/>
            </a:pPr>
            <a:r>
              <a:rPr lang="en-US" sz="1200" b="1" dirty="0">
                <a:latin typeface="Times New Roman" panose="02020603050405020304" pitchFamily="18" charset="0"/>
                <a:cs typeface="Times New Roman" panose="02020603050405020304" pitchFamily="18" charset="0"/>
              </a:rPr>
              <a:t>Option 2: </a:t>
            </a:r>
            <a:r>
              <a:rPr lang="en-US" sz="1200" i="1" dirty="0">
                <a:latin typeface="Times New Roman" panose="02020603050405020304" pitchFamily="18" charset="0"/>
                <a:cs typeface="Times New Roman" panose="02020603050405020304" pitchFamily="18" charset="0"/>
              </a:rPr>
              <a:t>Decommissioning by disposing of radioactive materials as radioactive waste </a:t>
            </a:r>
            <a:r>
              <a:rPr lang="en-US" sz="1200" dirty="0">
                <a:latin typeface="Times New Roman" panose="02020603050405020304" pitchFamily="18" charset="0"/>
                <a:cs typeface="Times New Roman" panose="02020603050405020304" pitchFamily="18" charset="0"/>
              </a:rPr>
              <a:t>and removal by release from the authorization regime of SSEC ALFRED, support systems and materials contained therein and reuse of buildings, including the reinstallation of a new SMR, using conventional production of electrical and thermal energy by cogeneration.</a:t>
            </a:r>
          </a:p>
          <a:p>
            <a:pPr marL="171450" indent="-171450" algn="just">
              <a:buFont typeface="Wingdings" panose="05000000000000000000" pitchFamily="2" charset="2"/>
              <a:buChar char="§"/>
            </a:pPr>
            <a:r>
              <a:rPr lang="en-US" sz="1200" b="1" dirty="0">
                <a:latin typeface="Times New Roman" panose="02020603050405020304" pitchFamily="18" charset="0"/>
                <a:cs typeface="Times New Roman" panose="02020603050405020304" pitchFamily="18" charset="0"/>
              </a:rPr>
              <a:t>Option 3: </a:t>
            </a:r>
            <a:r>
              <a:rPr lang="en-US" sz="1200" dirty="0">
                <a:latin typeface="Times New Roman" panose="02020603050405020304" pitchFamily="18" charset="0"/>
                <a:cs typeface="Times New Roman" panose="02020603050405020304" pitchFamily="18" charset="0"/>
              </a:rPr>
              <a:t>Decommissioning by removing in order to store as radioactive waste the radioactive materials and removing by release from the authorization regime of SSEC and location and reuse of buildings also in the radiological / nuclear field.</a:t>
            </a:r>
          </a:p>
          <a:p>
            <a:pPr algn="just"/>
            <a:r>
              <a:rPr lang="en-US" sz="1200" dirty="0">
                <a:latin typeface="Times New Roman" panose="02020603050405020304" pitchFamily="18" charset="0"/>
                <a:cs typeface="Times New Roman" panose="02020603050405020304" pitchFamily="18" charset="0"/>
              </a:rPr>
              <a:t>The options considered optimal for the decommissioning of ALFRED are no.2 and no.3. , because it allows the further development at RATEN ICN of the activities in the nuclear field, according to its specificity.</a:t>
            </a:r>
          </a:p>
        </p:txBody>
      </p:sp>
    </p:spTree>
    <p:extLst>
      <p:ext uri="{BB962C8B-B14F-4D97-AF65-F5344CB8AC3E}">
        <p14:creationId xmlns:p14="http://schemas.microsoft.com/office/powerpoint/2010/main" val="219121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bwMode="auto">
          <a:xfrm>
            <a:off x="1865972" y="992777"/>
            <a:ext cx="7278028" cy="3682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42" tIns="25721" rIns="51442" bIns="25721" numCol="1" rtlCol="0" anchor="t" anchorCtr="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en-US" sz="1200" b="1" dirty="0">
                <a:solidFill>
                  <a:srgbClr val="009999"/>
                </a:solidFill>
                <a:latin typeface="Times New Roman" panose="02020603050405020304" pitchFamily="18" charset="0"/>
                <a:cs typeface="Times New Roman" panose="02020603050405020304" pitchFamily="18" charset="0"/>
              </a:rPr>
              <a:t>Immediate dismantling strategy at the time chosen for decommissioning</a:t>
            </a:r>
            <a:endParaRPr lang="en-US" sz="1200" dirty="0">
              <a:solidFill>
                <a:srgbClr val="009999"/>
              </a:solidFill>
              <a:latin typeface="Times New Roman" panose="02020603050405020304" pitchFamily="18" charset="0"/>
              <a:cs typeface="Times New Roman" panose="02020603050405020304" pitchFamily="18" charset="0"/>
            </a:endParaRPr>
          </a:p>
          <a:p>
            <a:pPr marL="0" indent="0" algn="just">
              <a:buNone/>
            </a:pPr>
            <a:r>
              <a:rPr lang="en-US" sz="1200" dirty="0">
                <a:latin typeface="Times New Roman" panose="02020603050405020304" pitchFamily="18" charset="0"/>
                <a:cs typeface="Times New Roman" panose="02020603050405020304" pitchFamily="18" charset="0"/>
              </a:rPr>
              <a:t>- involves the start and continuous support of all stages of decommissioning up to the non-restrictive release of the site, respectively the building, under the conditions imposed by the future beneficiary of the site's ICN.</a:t>
            </a:r>
          </a:p>
          <a:p>
            <a:pPr marL="0" indent="0" algn="just">
              <a:buNone/>
            </a:pPr>
            <a:r>
              <a:rPr lang="en-US" sz="1200" dirty="0">
                <a:latin typeface="Times New Roman" panose="02020603050405020304" pitchFamily="18" charset="0"/>
                <a:cs typeface="Times New Roman" panose="02020603050405020304" pitchFamily="18" charset="0"/>
              </a:rPr>
              <a:t>- has the advantage of being able to use, in the decommissioning process of the Installation, the experience and knowledge of the personnel involved in the operation of ALFRED.</a:t>
            </a:r>
          </a:p>
          <a:p>
            <a:pPr marL="0" indent="0" algn="just">
              <a:buNone/>
            </a:pPr>
            <a:r>
              <a:rPr lang="en-US" sz="1200" dirty="0">
                <a:latin typeface="Times New Roman" panose="02020603050405020304" pitchFamily="18" charset="0"/>
                <a:cs typeface="Times New Roman" panose="02020603050405020304" pitchFamily="18" charset="0"/>
              </a:rPr>
              <a:t>- the use of the experience of the personnel involved in the operating activity of ALFRED, the observance of the regulations in force at the date of starting the decommissioning based on an approved final (detailed) decommissioning plan, lead to the reduction of the risks associated with the decommissioning process.</a:t>
            </a:r>
          </a:p>
          <a:p>
            <a:pPr algn="just">
              <a:buFont typeface="Wingdings" panose="05000000000000000000" pitchFamily="2" charset="2"/>
              <a:buChar char="§"/>
            </a:pPr>
            <a:r>
              <a:rPr lang="en-US" sz="1200" b="1" dirty="0">
                <a:solidFill>
                  <a:srgbClr val="009999"/>
                </a:solidFill>
                <a:latin typeface="Times New Roman" panose="02020603050405020304" pitchFamily="18" charset="0"/>
                <a:cs typeface="Times New Roman" panose="02020603050405020304" pitchFamily="18" charset="0"/>
              </a:rPr>
              <a:t>Decommissioning comprises the following steps</a:t>
            </a:r>
            <a:r>
              <a:rPr lang="en-US" sz="1200" b="1" dirty="0">
                <a:latin typeface="Times New Roman" panose="02020603050405020304" pitchFamily="18" charset="0"/>
                <a:cs typeface="Times New Roman" panose="02020603050405020304" pitchFamily="18" charset="0"/>
              </a:rPr>
              <a:t>:</a:t>
            </a:r>
          </a:p>
          <a:p>
            <a:pPr marL="0" indent="0" algn="just">
              <a:buNone/>
            </a:pPr>
            <a:r>
              <a:rPr lang="en-US" sz="1200" dirty="0">
                <a:latin typeface="Times New Roman" panose="02020603050405020304" pitchFamily="18" charset="0"/>
                <a:cs typeface="Times New Roman" panose="02020603050405020304" pitchFamily="18" charset="0"/>
              </a:rPr>
              <a:t>- transition activities from operation to decommissioning;</a:t>
            </a:r>
          </a:p>
          <a:p>
            <a:pPr marL="0" indent="0" algn="just">
              <a:buNone/>
            </a:pPr>
            <a:r>
              <a:rPr lang="en-US" sz="1200" dirty="0">
                <a:latin typeface="Times New Roman" panose="02020603050405020304" pitchFamily="18" charset="0"/>
                <a:cs typeface="Times New Roman" panose="02020603050405020304" pitchFamily="18" charset="0"/>
              </a:rPr>
              <a:t>- decommissioning preparation activities;</a:t>
            </a:r>
          </a:p>
          <a:p>
            <a:pPr marL="0" indent="0" algn="just">
              <a:buNone/>
            </a:pPr>
            <a:r>
              <a:rPr lang="en-US" sz="1200" dirty="0">
                <a:latin typeface="Times New Roman" panose="02020603050405020304" pitchFamily="18" charset="0"/>
                <a:cs typeface="Times New Roman" panose="02020603050405020304" pitchFamily="18" charset="0"/>
              </a:rPr>
              <a:t>- disassembly and management activities of the resulting waste;</a:t>
            </a:r>
          </a:p>
          <a:p>
            <a:pPr marL="0" indent="0" algn="just">
              <a:buNone/>
            </a:pPr>
            <a:r>
              <a:rPr lang="en-US" sz="1200" dirty="0">
                <a:latin typeface="Times New Roman" panose="02020603050405020304" pitchFamily="18" charset="0"/>
                <a:cs typeface="Times New Roman" panose="02020603050405020304" pitchFamily="18" charset="0"/>
              </a:rPr>
              <a:t>For the buildings of the ALFRED demonstrator, no demolition and greening activities are foreseen because, after decommissioning, it is intended to continue the activities in the nuclear field in the buildings and on the ALFRED site.</a:t>
            </a:r>
          </a:p>
        </p:txBody>
      </p:sp>
      <p:sp>
        <p:nvSpPr>
          <p:cNvPr id="6" name="Text Box 60"/>
          <p:cNvSpPr txBox="1">
            <a:spLocks noChangeArrowheads="1"/>
          </p:cNvSpPr>
          <p:nvPr/>
        </p:nvSpPr>
        <p:spPr bwMode="auto">
          <a:xfrm>
            <a:off x="0" y="4675500"/>
            <a:ext cx="9144000" cy="468000"/>
          </a:xfrm>
          <a:prstGeom prst="rect">
            <a:avLst/>
          </a:prstGeom>
          <a:solidFill>
            <a:srgbClr val="2FA8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4000"/>
          <a:lstStyle>
            <a:lvl1pPr>
              <a:defRPr sz="1400">
                <a:solidFill>
                  <a:schemeClr val="tx1"/>
                </a:solidFill>
                <a:latin typeface="Calibri" panose="020F0502020204030204" pitchFamily="34" charset="0"/>
                <a:cs typeface="Arial" panose="020B0604020202020204" pitchFamily="34" charset="0"/>
              </a:defRPr>
            </a:lvl1pPr>
            <a:lvl2pPr>
              <a:defRPr sz="1400">
                <a:solidFill>
                  <a:schemeClr val="tx1"/>
                </a:solidFill>
                <a:latin typeface="Calibri" panose="020F0502020204030204" pitchFamily="34" charset="0"/>
                <a:cs typeface="Arial" panose="020B0604020202020204" pitchFamily="34" charset="0"/>
              </a:defRPr>
            </a:lvl2pPr>
            <a:lvl3pPr>
              <a:defRPr sz="1400">
                <a:solidFill>
                  <a:schemeClr val="tx1"/>
                </a:solidFill>
                <a:latin typeface="Calibri" panose="020F0502020204030204" pitchFamily="34" charset="0"/>
                <a:cs typeface="Arial" panose="020B0604020202020204" pitchFamily="34" charset="0"/>
              </a:defRPr>
            </a:lvl3pPr>
            <a:lvl4pPr>
              <a:defRPr sz="1400">
                <a:solidFill>
                  <a:schemeClr val="tx1"/>
                </a:solidFill>
                <a:latin typeface="Calibri" panose="020F0502020204030204" pitchFamily="34" charset="0"/>
                <a:cs typeface="Arial" panose="020B0604020202020204" pitchFamily="34" charset="0"/>
              </a:defRPr>
            </a:lvl4pPr>
            <a:lvl5pPr>
              <a:defRPr sz="1400">
                <a:solidFill>
                  <a:schemeClr val="tx1"/>
                </a:solidFill>
                <a:latin typeface="Calibri" panose="020F0502020204030204" pitchFamily="34" charset="0"/>
                <a:cs typeface="Arial" panose="020B0604020202020204" pitchFamily="34" charset="0"/>
              </a:defRPr>
            </a:lvl5pPr>
            <a:lvl6pPr marL="18288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6pPr>
            <a:lvl7pPr marL="22860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7pPr>
            <a:lvl8pPr marL="27432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8pPr>
            <a:lvl9pPr marL="32004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9pPr>
          </a:lstStyle>
          <a:p>
            <a:pPr algn="ctr">
              <a:spcBef>
                <a:spcPct val="50000"/>
              </a:spcBef>
            </a:pPr>
            <a:r>
              <a:rPr lang="en-US" altLang="ro-RO" sz="750" b="1" dirty="0">
                <a:solidFill>
                  <a:schemeClr val="bg1"/>
                </a:solidFill>
                <a:latin typeface="Candara" panose="020E0502030303020204" pitchFamily="34" charset="0"/>
              </a:rPr>
              <a:t>		</a:t>
            </a:r>
            <a:r>
              <a:rPr lang="en-US" altLang="ro-RO" sz="1800" b="1" dirty="0">
                <a:solidFill>
                  <a:schemeClr val="bg1"/>
                </a:solidFill>
                <a:latin typeface="Times New Roman" panose="02020603050405020304" pitchFamily="18" charset="0"/>
                <a:cs typeface="Times New Roman" panose="02020603050405020304" pitchFamily="18" charset="0"/>
              </a:rPr>
              <a:t>Final Conference PRO ALFRED 22-23 Oct. 2020 NRI </a:t>
            </a:r>
            <a:r>
              <a:rPr lang="en-US" altLang="ro-RO" sz="1800" b="1" dirty="0" err="1">
                <a:solidFill>
                  <a:schemeClr val="bg1"/>
                </a:solidFill>
                <a:latin typeface="Times New Roman" panose="02020603050405020304" pitchFamily="18" charset="0"/>
                <a:cs typeface="Times New Roman" panose="02020603050405020304" pitchFamily="18" charset="0"/>
              </a:rPr>
              <a:t>Mioveni</a:t>
            </a:r>
            <a:endParaRPr lang="en-US" altLang="ro-RO" sz="1800" b="1" dirty="0">
              <a:solidFill>
                <a:schemeClr val="bg1"/>
              </a:solidFill>
              <a:latin typeface="Times New Roman" panose="02020603050405020304" pitchFamily="18" charset="0"/>
              <a:cs typeface="Times New Roman" panose="02020603050405020304" pitchFamily="18" charset="0"/>
            </a:endParaRPr>
          </a:p>
        </p:txBody>
      </p:sp>
      <p:pic>
        <p:nvPicPr>
          <p:cNvPr id="8" name="Picture 6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54152" y="2088994"/>
            <a:ext cx="1130043" cy="246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4"/>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18547" y="1160433"/>
            <a:ext cx="1347424" cy="15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024" y="4700725"/>
            <a:ext cx="813226" cy="342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190FC6CA-F4BE-4DA3-908E-B01BCA575D68}"/>
              </a:ext>
            </a:extLst>
          </p:cNvPr>
          <p:cNvSpPr>
            <a:spLocks noGrp="1"/>
          </p:cNvSpPr>
          <p:nvPr>
            <p:ph type="sldNum" sz="quarter" idx="12"/>
          </p:nvPr>
        </p:nvSpPr>
        <p:spPr/>
        <p:txBody>
          <a:bodyPr/>
          <a:lstStyle/>
          <a:p>
            <a:fld id="{54D12D63-B75A-452A-97AD-C875C82A5D20}" type="slidenum">
              <a:rPr lang="ro-RO" smtClean="0"/>
              <a:t>3</a:t>
            </a:fld>
            <a:endParaRPr lang="ro-RO" dirty="0"/>
          </a:p>
        </p:txBody>
      </p:sp>
      <p:sp>
        <p:nvSpPr>
          <p:cNvPr id="3" name="Rectangle 2"/>
          <p:cNvSpPr/>
          <p:nvPr/>
        </p:nvSpPr>
        <p:spPr>
          <a:xfrm>
            <a:off x="2447109" y="279401"/>
            <a:ext cx="5965371" cy="461665"/>
          </a:xfrm>
          <a:prstGeom prst="rect">
            <a:avLst/>
          </a:prstGeom>
        </p:spPr>
        <p:txBody>
          <a:bodyPr wrap="square">
            <a:spAutoFit/>
          </a:bodyPr>
          <a:lstStyle/>
          <a:p>
            <a:r>
              <a:rPr lang="en-US" sz="2400" b="1" dirty="0">
                <a:solidFill>
                  <a:srgbClr val="009999"/>
                </a:solidFill>
                <a:latin typeface="Times New Roman" panose="02020603050405020304" pitchFamily="18" charset="0"/>
                <a:ea typeface="Calibri" panose="020F0502020204030204" pitchFamily="34" charset="0"/>
                <a:cs typeface="Times New Roman" panose="02020603050405020304" pitchFamily="18" charset="0"/>
              </a:rPr>
              <a:t>Phases for decommissioning ALFRED</a:t>
            </a:r>
            <a:endParaRPr lang="en-US" sz="2400" dirty="0">
              <a:solidFill>
                <a:srgbClr val="0099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014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bwMode="auto">
          <a:xfrm>
            <a:off x="2001576" y="812761"/>
            <a:ext cx="6502983" cy="3740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42" tIns="25721" rIns="51442" bIns="25721" numCol="1" rtlCol="0" anchor="t" anchorCtr="0" compatLnSpc="1">
            <a:prstTxWarp prst="textNoShape">
              <a:avLst/>
            </a:prstTxWarp>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Decommissioning the demonstrator ALFRED as lesson learned</a:t>
            </a:r>
            <a:r>
              <a:rPr lang="en-US" sz="1800"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900"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from decommissioning  VVR-S research reactor from IFIN-HH</a:t>
            </a:r>
          </a:p>
          <a:p>
            <a:pPr algn="just">
              <a:buFont typeface="Wingdings" panose="05000000000000000000" pitchFamily="2" charset="2"/>
              <a:buChar char="§"/>
            </a:pPr>
            <a:r>
              <a:rPr lang="en-US" sz="1900" dirty="0">
                <a:solidFill>
                  <a:srgbClr val="009999"/>
                </a:solidFill>
                <a:latin typeface="Times New Roman" panose="02020603050405020304" pitchFamily="18" charset="0"/>
                <a:cs typeface="Times New Roman" panose="02020603050405020304" pitchFamily="18" charset="0"/>
              </a:rPr>
              <a:t>IMS will be design, develop and implement from construction phase and also use in the decommissioning process;</a:t>
            </a:r>
          </a:p>
          <a:p>
            <a:pPr algn="just">
              <a:buFont typeface="Wingdings" panose="05000000000000000000" pitchFamily="2" charset="2"/>
              <a:buChar char="§"/>
            </a:pPr>
            <a:r>
              <a:rPr lang="en-US" sz="1900" dirty="0">
                <a:solidFill>
                  <a:srgbClr val="009999"/>
                </a:solidFill>
                <a:latin typeface="Times New Roman" panose="02020603050405020304" pitchFamily="18" charset="0"/>
                <a:cs typeface="Times New Roman" panose="02020603050405020304" pitchFamily="18" charset="0"/>
              </a:rPr>
              <a:t>Recording and archiving the data during implementation all phases will very useful:</a:t>
            </a:r>
          </a:p>
          <a:p>
            <a:pPr algn="just">
              <a:buFontTx/>
              <a:buChar char="-"/>
            </a:pPr>
            <a:r>
              <a:rPr lang="en-US" sz="1900" dirty="0">
                <a:latin typeface="Times New Roman" panose="02020603050405020304" pitchFamily="18" charset="0"/>
                <a:cs typeface="Times New Roman" panose="02020603050405020304" pitchFamily="18" charset="0"/>
              </a:rPr>
              <a:t>To comply with Euratom Treaty Art. 37 regarding decommissioning;</a:t>
            </a:r>
          </a:p>
          <a:p>
            <a:pPr algn="just">
              <a:buFontTx/>
              <a:buChar char="-"/>
            </a:pPr>
            <a:r>
              <a:rPr lang="en-US" sz="1900" dirty="0">
                <a:latin typeface="Times New Roman" panose="02020603050405020304" pitchFamily="18" charset="0"/>
                <a:cs typeface="Times New Roman" panose="02020603050405020304" pitchFamily="18" charset="0"/>
              </a:rPr>
              <a:t>To establish flux and route of the decommissioning materials resulted;</a:t>
            </a:r>
          </a:p>
          <a:p>
            <a:pPr algn="just">
              <a:buFontTx/>
              <a:buChar char="-"/>
            </a:pPr>
            <a:r>
              <a:rPr lang="en-US" sz="1900" dirty="0">
                <a:latin typeface="Times New Roman" panose="02020603050405020304" pitchFamily="18" charset="0"/>
                <a:cs typeface="Times New Roman" panose="02020603050405020304" pitchFamily="18" charset="0"/>
              </a:rPr>
              <a:t>To estimate appropriate costs of the decommissioning;</a:t>
            </a:r>
          </a:p>
          <a:p>
            <a:pPr algn="just">
              <a:buFontTx/>
              <a:buChar char="-"/>
            </a:pPr>
            <a:r>
              <a:rPr lang="en-US" sz="1900" dirty="0">
                <a:latin typeface="Times New Roman" panose="02020603050405020304" pitchFamily="18" charset="0"/>
                <a:cs typeface="Times New Roman" panose="02020603050405020304" pitchFamily="18" charset="0"/>
              </a:rPr>
              <a:t>To elaborate documentation to demonstrate that decommissioning is safe, secure for workers, environment and population;</a:t>
            </a:r>
          </a:p>
          <a:p>
            <a:pPr algn="just">
              <a:buFontTx/>
              <a:buChar char="-"/>
            </a:pPr>
            <a:r>
              <a:rPr lang="en-US" sz="1900" dirty="0">
                <a:latin typeface="Times New Roman" panose="02020603050405020304" pitchFamily="18" charset="0"/>
                <a:cs typeface="Times New Roman" panose="02020603050405020304" pitchFamily="18" charset="0"/>
              </a:rPr>
              <a:t>To elaborate technical documentation in the aim to elaborate EIA and then to obtain environmental agreement for decommissioning;</a:t>
            </a:r>
          </a:p>
          <a:p>
            <a:pPr algn="just">
              <a:buFontTx/>
              <a:buChar char="-"/>
            </a:pPr>
            <a:r>
              <a:rPr lang="en-US" sz="1900" dirty="0">
                <a:latin typeface="Times New Roman" panose="02020603050405020304" pitchFamily="18" charset="0"/>
                <a:cs typeface="Times New Roman" panose="02020603050405020304" pitchFamily="18" charset="0"/>
              </a:rPr>
              <a:t>To update the decommissioning plan at every 5 years and at any time when request new license;</a:t>
            </a:r>
          </a:p>
          <a:p>
            <a:pPr algn="just">
              <a:buFontTx/>
              <a:buChar char="-"/>
            </a:pPr>
            <a:r>
              <a:rPr lang="en-US" sz="1900" dirty="0">
                <a:latin typeface="Times New Roman" panose="02020603050405020304" pitchFamily="18" charset="0"/>
                <a:cs typeface="Times New Roman" panose="02020603050405020304" pitchFamily="18" charset="0"/>
              </a:rPr>
              <a:t>To elaborate Emergency Plan for ALFRED and all NRI </a:t>
            </a:r>
            <a:r>
              <a:rPr lang="en-US" sz="1900" dirty="0" err="1">
                <a:latin typeface="Times New Roman" panose="02020603050405020304" pitchFamily="18" charset="0"/>
                <a:cs typeface="Times New Roman" panose="02020603050405020304" pitchFamily="18" charset="0"/>
              </a:rPr>
              <a:t>Mioveni</a:t>
            </a:r>
            <a:r>
              <a:rPr lang="en-US" sz="1900" dirty="0">
                <a:latin typeface="Times New Roman" panose="02020603050405020304" pitchFamily="18" charset="0"/>
                <a:cs typeface="Times New Roman" panose="02020603050405020304" pitchFamily="18" charset="0"/>
              </a:rPr>
              <a:t> Platform`</a:t>
            </a:r>
          </a:p>
          <a:p>
            <a:pPr algn="just">
              <a:buFontTx/>
              <a:buChar char="-"/>
            </a:pPr>
            <a:r>
              <a:rPr lang="en-US" sz="1900" dirty="0">
                <a:latin typeface="Times New Roman" panose="02020603050405020304" pitchFamily="18" charset="0"/>
                <a:cs typeface="Times New Roman" panose="02020603050405020304" pitchFamily="18" charset="0"/>
              </a:rPr>
              <a:t>Any up dated DP before to obtain approval from RB-CNCAN , must to obtain agreement from Nuclear and Radioactive Waste  Agency;</a:t>
            </a:r>
          </a:p>
          <a:p>
            <a:pPr algn="ctr">
              <a:buFont typeface="Wingdings" panose="05000000000000000000" pitchFamily="2" charset="2"/>
              <a:buChar char="Ø"/>
            </a:pPr>
            <a:endParaRPr lang="en-US" sz="1900" b="1" dirty="0">
              <a:solidFill>
                <a:srgbClr val="009999"/>
              </a:solidFill>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en-US" sz="1900" b="1"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en-US"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en-US"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en-US" sz="1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en-US" sz="18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endParaRPr lang="en-US" altLang="ro-RO" sz="1800" b="1" dirty="0">
              <a:latin typeface="Times New Roman" panose="02020603050405020304" pitchFamily="18" charset="0"/>
              <a:cs typeface="Times New Roman" panose="02020603050405020304" pitchFamily="18" charset="0"/>
            </a:endParaRPr>
          </a:p>
        </p:txBody>
      </p:sp>
      <p:sp>
        <p:nvSpPr>
          <p:cNvPr id="6" name="Text Box 60"/>
          <p:cNvSpPr txBox="1">
            <a:spLocks noChangeArrowheads="1"/>
          </p:cNvSpPr>
          <p:nvPr/>
        </p:nvSpPr>
        <p:spPr bwMode="auto">
          <a:xfrm>
            <a:off x="0" y="4675500"/>
            <a:ext cx="9144000" cy="468000"/>
          </a:xfrm>
          <a:prstGeom prst="rect">
            <a:avLst/>
          </a:prstGeom>
          <a:solidFill>
            <a:srgbClr val="2FA8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4000"/>
          <a:lstStyle>
            <a:lvl1pPr>
              <a:defRPr sz="1400">
                <a:solidFill>
                  <a:schemeClr val="tx1"/>
                </a:solidFill>
                <a:latin typeface="Calibri" panose="020F0502020204030204" pitchFamily="34" charset="0"/>
                <a:cs typeface="Arial" panose="020B0604020202020204" pitchFamily="34" charset="0"/>
              </a:defRPr>
            </a:lvl1pPr>
            <a:lvl2pPr>
              <a:defRPr sz="1400">
                <a:solidFill>
                  <a:schemeClr val="tx1"/>
                </a:solidFill>
                <a:latin typeface="Calibri" panose="020F0502020204030204" pitchFamily="34" charset="0"/>
                <a:cs typeface="Arial" panose="020B0604020202020204" pitchFamily="34" charset="0"/>
              </a:defRPr>
            </a:lvl2pPr>
            <a:lvl3pPr>
              <a:defRPr sz="1400">
                <a:solidFill>
                  <a:schemeClr val="tx1"/>
                </a:solidFill>
                <a:latin typeface="Calibri" panose="020F0502020204030204" pitchFamily="34" charset="0"/>
                <a:cs typeface="Arial" panose="020B0604020202020204" pitchFamily="34" charset="0"/>
              </a:defRPr>
            </a:lvl3pPr>
            <a:lvl4pPr>
              <a:defRPr sz="1400">
                <a:solidFill>
                  <a:schemeClr val="tx1"/>
                </a:solidFill>
                <a:latin typeface="Calibri" panose="020F0502020204030204" pitchFamily="34" charset="0"/>
                <a:cs typeface="Arial" panose="020B0604020202020204" pitchFamily="34" charset="0"/>
              </a:defRPr>
            </a:lvl4pPr>
            <a:lvl5pPr>
              <a:defRPr sz="1400">
                <a:solidFill>
                  <a:schemeClr val="tx1"/>
                </a:solidFill>
                <a:latin typeface="Calibri" panose="020F0502020204030204" pitchFamily="34" charset="0"/>
                <a:cs typeface="Arial" panose="020B0604020202020204" pitchFamily="34" charset="0"/>
              </a:defRPr>
            </a:lvl5pPr>
            <a:lvl6pPr marL="18288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6pPr>
            <a:lvl7pPr marL="22860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7pPr>
            <a:lvl8pPr marL="27432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8pPr>
            <a:lvl9pPr marL="32004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9pPr>
          </a:lstStyle>
          <a:p>
            <a:pPr algn="ctr">
              <a:spcBef>
                <a:spcPct val="50000"/>
              </a:spcBef>
            </a:pPr>
            <a:r>
              <a:rPr lang="en-US" altLang="ro-RO" sz="750" b="1" dirty="0">
                <a:solidFill>
                  <a:schemeClr val="bg1"/>
                </a:solidFill>
                <a:latin typeface="Candara" panose="020E0502030303020204" pitchFamily="34" charset="0"/>
              </a:rPr>
              <a:t>		</a:t>
            </a:r>
            <a:r>
              <a:rPr lang="en-US" altLang="ro-RO" sz="1800" b="1" dirty="0">
                <a:solidFill>
                  <a:schemeClr val="bg1"/>
                </a:solidFill>
                <a:latin typeface="Times New Roman" panose="02020603050405020304" pitchFamily="18" charset="0"/>
                <a:cs typeface="Times New Roman" panose="02020603050405020304" pitchFamily="18" charset="0"/>
              </a:rPr>
              <a:t>Final Conference PRO ALFRED 22-23 Oct. 2020 NRI </a:t>
            </a:r>
            <a:r>
              <a:rPr lang="en-US" altLang="ro-RO" sz="1800" b="1" dirty="0" err="1">
                <a:solidFill>
                  <a:schemeClr val="bg1"/>
                </a:solidFill>
                <a:latin typeface="Times New Roman" panose="02020603050405020304" pitchFamily="18" charset="0"/>
                <a:cs typeface="Times New Roman" panose="02020603050405020304" pitchFamily="18" charset="0"/>
              </a:rPr>
              <a:t>Mioveni</a:t>
            </a:r>
            <a:endParaRPr lang="en-US" altLang="ro-RO" sz="1800" b="1" dirty="0">
              <a:solidFill>
                <a:schemeClr val="bg1"/>
              </a:solidFill>
              <a:latin typeface="Times New Roman" panose="02020603050405020304" pitchFamily="18" charset="0"/>
              <a:cs typeface="Times New Roman" panose="02020603050405020304" pitchFamily="18" charset="0"/>
            </a:endParaRPr>
          </a:p>
        </p:txBody>
      </p:sp>
      <p:pic>
        <p:nvPicPr>
          <p:cNvPr id="8" name="Picture 6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54152" y="2088994"/>
            <a:ext cx="1130043" cy="246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4"/>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18547" y="1160433"/>
            <a:ext cx="1347424" cy="15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024" y="4700725"/>
            <a:ext cx="813226" cy="342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190FC6CA-F4BE-4DA3-908E-B01BCA575D68}"/>
              </a:ext>
            </a:extLst>
          </p:cNvPr>
          <p:cNvSpPr>
            <a:spLocks noGrp="1"/>
          </p:cNvSpPr>
          <p:nvPr>
            <p:ph type="sldNum" sz="quarter" idx="12"/>
          </p:nvPr>
        </p:nvSpPr>
        <p:spPr/>
        <p:txBody>
          <a:bodyPr/>
          <a:lstStyle/>
          <a:p>
            <a:fld id="{54D12D63-B75A-452A-97AD-C875C82A5D20}" type="slidenum">
              <a:rPr lang="ro-RO" smtClean="0"/>
              <a:t>4</a:t>
            </a:fld>
            <a:endParaRPr lang="ro-RO" dirty="0"/>
          </a:p>
        </p:txBody>
      </p:sp>
    </p:spTree>
    <p:extLst>
      <p:ext uri="{BB962C8B-B14F-4D97-AF65-F5344CB8AC3E}">
        <p14:creationId xmlns:p14="http://schemas.microsoft.com/office/powerpoint/2010/main" val="3858738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bwMode="auto">
          <a:xfrm>
            <a:off x="2001576" y="812761"/>
            <a:ext cx="6502983" cy="3740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42" tIns="25721" rIns="51442" bIns="25721" numCol="1" rtlCol="0" anchor="t" anchorCtr="0" compatLnSpc="1">
            <a:prstTxWarp prst="textNoShape">
              <a:avLst/>
            </a:prstTxWarp>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i="0" u="none" strike="noStrike" kern="1200" cap="none" spc="0" normalizeH="0" baseline="0" noProof="0" dirty="0">
                <a:ln>
                  <a:noFill/>
                </a:ln>
                <a:solidFill>
                  <a:srgbClr val="009999"/>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Decommissioning the demonstrator ALFRED</a:t>
            </a:r>
            <a:r>
              <a:rPr lang="en-US" sz="2600"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as lesson learned from decommissioning  VVR-S research reactor from IFIN-HH</a:t>
            </a:r>
            <a:r>
              <a:rPr kumimoji="0" lang="en-US" sz="2600" i="0" u="none" strike="noStrike" kern="1200" cap="none" spc="0" normalizeH="0" baseline="0" noProof="0" dirty="0">
                <a:ln>
                  <a:noFill/>
                </a:ln>
                <a:solidFill>
                  <a:srgbClr val="009999"/>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i="0" u="none" strike="noStrike" kern="1200" cap="none" spc="0" normalizeH="0" baseline="0" noProof="0" dirty="0">
                <a:ln>
                  <a:noFill/>
                </a:ln>
                <a:uLnTx/>
                <a:uFillTx/>
                <a:latin typeface="Times New Roman" panose="02020603050405020304" pitchFamily="18" charset="0"/>
                <a:ea typeface="+mn-ea"/>
                <a:cs typeface="Times New Roman" panose="02020603050405020304" pitchFamily="18" charset="0"/>
              </a:rPr>
              <a:t>Regulatory Body-CNCAN request this Plan in the licensing process for construction and also as Updated Initial Plan in the next request for licensing for siting, commissioning, operation, transition phase from operation to decommissioning;</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i="0" u="none" strike="noStrike" kern="1200" cap="none" spc="0" normalizeH="0" baseline="0" noProof="0" dirty="0">
                <a:ln>
                  <a:noFill/>
                </a:ln>
                <a:uLnTx/>
                <a:uFillTx/>
                <a:latin typeface="Times New Roman" panose="02020603050405020304" pitchFamily="18" charset="0"/>
                <a:ea typeface="+mn-ea"/>
                <a:cs typeface="Times New Roman" panose="02020603050405020304" pitchFamily="18" charset="0"/>
              </a:rPr>
              <a:t>For decommissioning license request Final Plan, Integrate Management System-IMS;</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i="0" u="none" strike="noStrike" kern="1200" cap="none" spc="0" normalizeH="0" baseline="0" noProof="0" dirty="0">
                <a:ln>
                  <a:noFill/>
                </a:ln>
                <a:uLnTx/>
                <a:uFillTx/>
                <a:latin typeface="Times New Roman" panose="02020603050405020304" pitchFamily="18" charset="0"/>
                <a:ea typeface="+mn-ea"/>
                <a:cs typeface="Times New Roman" panose="02020603050405020304" pitchFamily="18" charset="0"/>
              </a:rPr>
              <a:t>Initial Plan will be updated </a:t>
            </a:r>
            <a:r>
              <a:rPr kumimoji="0" lang="en-US" sz="1800" i="0" u="none" strike="noStrike" kern="1200" cap="none" spc="0" normalizeH="0" baseline="0" noProof="0">
                <a:ln>
                  <a:noFill/>
                </a:ln>
                <a:uLnTx/>
                <a:uFillTx/>
                <a:latin typeface="Times New Roman" panose="02020603050405020304" pitchFamily="18" charset="0"/>
                <a:ea typeface="+mn-ea"/>
                <a:cs typeface="Times New Roman" panose="02020603050405020304" pitchFamily="18" charset="0"/>
              </a:rPr>
              <a:t>during conceptual design </a:t>
            </a:r>
            <a:r>
              <a:rPr kumimoji="0" lang="en-US" sz="1800" i="0" u="none" strike="noStrike" kern="1200" cap="none" spc="0" normalizeH="0" baseline="0" noProof="0" dirty="0">
                <a:ln>
                  <a:noFill/>
                </a:ln>
                <a:uLnTx/>
                <a:uFillTx/>
                <a:latin typeface="Times New Roman" panose="02020603050405020304" pitchFamily="18" charset="0"/>
                <a:ea typeface="+mn-ea"/>
                <a:cs typeface="Times New Roman" panose="02020603050405020304" pitchFamily="18" charset="0"/>
              </a:rPr>
              <a:t>phase of ALFRED;</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i="0" u="none" strike="noStrike" kern="1200" cap="none" spc="0" normalizeH="0" baseline="0" noProof="0" dirty="0">
                <a:ln>
                  <a:noFill/>
                </a:ln>
                <a:uLnTx/>
                <a:uFillTx/>
                <a:latin typeface="Times New Roman" panose="02020603050405020304" pitchFamily="18" charset="0"/>
                <a:ea typeface="+mn-ea"/>
                <a:cs typeface="Times New Roman" panose="02020603050405020304" pitchFamily="18" charset="0"/>
              </a:rPr>
              <a:t>Initial radiological characterization (soil, subsoil, underground water, surface water) of the future site for ALFRED will be reference for the Final Radiological characterization </a:t>
            </a:r>
          </a:p>
          <a:p>
            <a:pPr marL="228600" marR="0" lvl="0" indent="-228600" algn="ctr"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009999"/>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228600" marR="0" lvl="0" indent="-228600" algn="ctr"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1" i="0" u="none" strike="noStrike" kern="1200" cap="none" spc="0" normalizeH="0" baseline="0" noProof="0" dirty="0">
              <a:ln>
                <a:noFill/>
              </a:ln>
              <a:solidFill>
                <a:srgbClr val="009999"/>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228600" marR="0" lvl="0" indent="-228600" algn="ctr"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1"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228600" marR="0" lvl="0" indent="-228600" algn="ctr"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1"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228600" marR="0" lvl="0" indent="-228600" algn="ctr"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1"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228600" marR="0" lvl="0" indent="-228600" algn="ctr"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sz="18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228600" marR="0" lvl="0" indent="-228600" algn="ctr"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US" altLang="ro-RO"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 Box 60"/>
          <p:cNvSpPr txBox="1">
            <a:spLocks noChangeArrowheads="1"/>
          </p:cNvSpPr>
          <p:nvPr/>
        </p:nvSpPr>
        <p:spPr bwMode="auto">
          <a:xfrm>
            <a:off x="0" y="4675500"/>
            <a:ext cx="9144000" cy="468000"/>
          </a:xfrm>
          <a:prstGeom prst="rect">
            <a:avLst/>
          </a:prstGeom>
          <a:solidFill>
            <a:srgbClr val="2FA8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4000"/>
          <a:lstStyle>
            <a:lvl1pPr>
              <a:defRPr sz="1400">
                <a:solidFill>
                  <a:schemeClr val="tx1"/>
                </a:solidFill>
                <a:latin typeface="Calibri" panose="020F0502020204030204" pitchFamily="34" charset="0"/>
                <a:cs typeface="Arial" panose="020B0604020202020204" pitchFamily="34" charset="0"/>
              </a:defRPr>
            </a:lvl1pPr>
            <a:lvl2pPr>
              <a:defRPr sz="1400">
                <a:solidFill>
                  <a:schemeClr val="tx1"/>
                </a:solidFill>
                <a:latin typeface="Calibri" panose="020F0502020204030204" pitchFamily="34" charset="0"/>
                <a:cs typeface="Arial" panose="020B0604020202020204" pitchFamily="34" charset="0"/>
              </a:defRPr>
            </a:lvl2pPr>
            <a:lvl3pPr>
              <a:defRPr sz="1400">
                <a:solidFill>
                  <a:schemeClr val="tx1"/>
                </a:solidFill>
                <a:latin typeface="Calibri" panose="020F0502020204030204" pitchFamily="34" charset="0"/>
                <a:cs typeface="Arial" panose="020B0604020202020204" pitchFamily="34" charset="0"/>
              </a:defRPr>
            </a:lvl3pPr>
            <a:lvl4pPr>
              <a:defRPr sz="1400">
                <a:solidFill>
                  <a:schemeClr val="tx1"/>
                </a:solidFill>
                <a:latin typeface="Calibri" panose="020F0502020204030204" pitchFamily="34" charset="0"/>
                <a:cs typeface="Arial" panose="020B0604020202020204" pitchFamily="34" charset="0"/>
              </a:defRPr>
            </a:lvl4pPr>
            <a:lvl5pPr>
              <a:defRPr sz="1400">
                <a:solidFill>
                  <a:schemeClr val="tx1"/>
                </a:solidFill>
                <a:latin typeface="Calibri" panose="020F0502020204030204" pitchFamily="34" charset="0"/>
                <a:cs typeface="Arial" panose="020B0604020202020204" pitchFamily="34" charset="0"/>
              </a:defRPr>
            </a:lvl5pPr>
            <a:lvl6pPr marL="18288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6pPr>
            <a:lvl7pPr marL="22860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7pPr>
            <a:lvl8pPr marL="27432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8pPr>
            <a:lvl9pPr marL="32004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9pPr>
          </a:lstStyle>
          <a:p>
            <a:pPr marL="0" marR="0" lvl="0" indent="0" algn="ctr" defTabSz="685800" rtl="0" eaLnBrk="1" fontAlgn="auto" latinLnBrk="0" hangingPunct="1">
              <a:lnSpc>
                <a:spcPct val="100000"/>
              </a:lnSpc>
              <a:spcBef>
                <a:spcPct val="50000"/>
              </a:spcBef>
              <a:spcAft>
                <a:spcPts val="0"/>
              </a:spcAft>
              <a:buClrTx/>
              <a:buSzTx/>
              <a:buFontTx/>
              <a:buNone/>
              <a:tabLst/>
              <a:defRPr/>
            </a:pPr>
            <a:r>
              <a:rPr kumimoji="0" lang="en-US" altLang="ro-RO" sz="750" b="1" i="0" u="none" strike="noStrike" kern="1200" cap="none" spc="0" normalizeH="0" baseline="0" noProof="0" dirty="0">
                <a:ln>
                  <a:noFill/>
                </a:ln>
                <a:solidFill>
                  <a:prstClr val="white"/>
                </a:solidFill>
                <a:effectLst/>
                <a:uLnTx/>
                <a:uFillTx/>
                <a:latin typeface="Candara" panose="020E0502030303020204" pitchFamily="34" charset="0"/>
                <a:ea typeface="+mn-ea"/>
                <a:cs typeface="Arial" panose="020B0604020202020204" pitchFamily="34" charset="0"/>
              </a:rPr>
              <a:t>		</a:t>
            </a:r>
            <a:r>
              <a:rPr kumimoji="0" lang="en-US" altLang="ro-RO" sz="1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Final Conference PRO ALFRED 22-23 Oct. 2020 NRI </a:t>
            </a:r>
            <a:r>
              <a:rPr kumimoji="0" lang="en-US" altLang="ro-RO" sz="1800" b="1" i="0" u="none" strike="noStrike" kern="1200" cap="none" spc="0" normalizeH="0" baseline="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Mioveni</a:t>
            </a:r>
            <a:endParaRPr kumimoji="0" lang="en-US" altLang="ro-RO" sz="1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pic>
        <p:nvPicPr>
          <p:cNvPr id="8" name="Picture 6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54152" y="2088994"/>
            <a:ext cx="1130043" cy="246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4"/>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18547" y="1160433"/>
            <a:ext cx="1347424" cy="15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024" y="4700725"/>
            <a:ext cx="813226" cy="342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190FC6CA-F4BE-4DA3-908E-B01BCA575D68}"/>
              </a:ext>
            </a:extLst>
          </p:cNvPr>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54D12D63-B75A-452A-97AD-C875C82A5D20}" type="slidenum">
              <a:rPr kumimoji="0" lang="ro-RO" sz="9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ro-RO" sz="9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1586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bwMode="auto">
          <a:xfrm>
            <a:off x="2001576" y="812761"/>
            <a:ext cx="6502983" cy="325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442" tIns="25721" rIns="51442" bIns="25721"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b="1"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b="1"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b="1">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b="1">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a:t>
            </a:r>
            <a:r>
              <a:rPr lang="en-US" b="1" dirty="0">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 for </a:t>
            </a:r>
            <a:r>
              <a:rPr lang="en-US" b="1">
                <a:solidFill>
                  <a:srgbClr val="009999"/>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attention!</a:t>
            </a:r>
            <a:endParaRPr lang="en-US" altLang="ro-RO" sz="1800" i="1" dirty="0">
              <a:effectLst>
                <a:outerShdw blurRad="38100" dist="38100" dir="2700000" algn="tl">
                  <a:srgbClr val="000000">
                    <a:alpha val="43137"/>
                  </a:srgbClr>
                </a:outerShdw>
              </a:effectLst>
            </a:endParaRPr>
          </a:p>
          <a:p>
            <a:pPr marL="0" indent="0" algn="ctr">
              <a:buNone/>
            </a:pPr>
            <a:endParaRPr lang="en-US" altLang="ro-RO" sz="1800" b="1" dirty="0"/>
          </a:p>
        </p:txBody>
      </p:sp>
      <p:sp>
        <p:nvSpPr>
          <p:cNvPr id="6" name="Text Box 60"/>
          <p:cNvSpPr txBox="1">
            <a:spLocks noChangeArrowheads="1"/>
          </p:cNvSpPr>
          <p:nvPr/>
        </p:nvSpPr>
        <p:spPr bwMode="auto">
          <a:xfrm>
            <a:off x="0" y="4675500"/>
            <a:ext cx="9144000" cy="468000"/>
          </a:xfrm>
          <a:prstGeom prst="rect">
            <a:avLst/>
          </a:prstGeom>
          <a:solidFill>
            <a:srgbClr val="2FA8B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54000"/>
          <a:lstStyle>
            <a:lvl1pPr>
              <a:defRPr sz="1400">
                <a:solidFill>
                  <a:schemeClr val="tx1"/>
                </a:solidFill>
                <a:latin typeface="Calibri" panose="020F0502020204030204" pitchFamily="34" charset="0"/>
                <a:cs typeface="Arial" panose="020B0604020202020204" pitchFamily="34" charset="0"/>
              </a:defRPr>
            </a:lvl1pPr>
            <a:lvl2pPr>
              <a:defRPr sz="1400">
                <a:solidFill>
                  <a:schemeClr val="tx1"/>
                </a:solidFill>
                <a:latin typeface="Calibri" panose="020F0502020204030204" pitchFamily="34" charset="0"/>
                <a:cs typeface="Arial" panose="020B0604020202020204" pitchFamily="34" charset="0"/>
              </a:defRPr>
            </a:lvl2pPr>
            <a:lvl3pPr>
              <a:defRPr sz="1400">
                <a:solidFill>
                  <a:schemeClr val="tx1"/>
                </a:solidFill>
                <a:latin typeface="Calibri" panose="020F0502020204030204" pitchFamily="34" charset="0"/>
                <a:cs typeface="Arial" panose="020B0604020202020204" pitchFamily="34" charset="0"/>
              </a:defRPr>
            </a:lvl3pPr>
            <a:lvl4pPr>
              <a:defRPr sz="1400">
                <a:solidFill>
                  <a:schemeClr val="tx1"/>
                </a:solidFill>
                <a:latin typeface="Calibri" panose="020F0502020204030204" pitchFamily="34" charset="0"/>
                <a:cs typeface="Arial" panose="020B0604020202020204" pitchFamily="34" charset="0"/>
              </a:defRPr>
            </a:lvl4pPr>
            <a:lvl5pPr>
              <a:defRPr sz="1400">
                <a:solidFill>
                  <a:schemeClr val="tx1"/>
                </a:solidFill>
                <a:latin typeface="Calibri" panose="020F0502020204030204" pitchFamily="34" charset="0"/>
                <a:cs typeface="Arial" panose="020B0604020202020204" pitchFamily="34" charset="0"/>
              </a:defRPr>
            </a:lvl5pPr>
            <a:lvl6pPr marL="18288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6pPr>
            <a:lvl7pPr marL="22860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7pPr>
            <a:lvl8pPr marL="27432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8pPr>
            <a:lvl9pPr marL="3200400" indent="457200" fontAlgn="base">
              <a:spcBef>
                <a:spcPct val="0"/>
              </a:spcBef>
              <a:spcAft>
                <a:spcPct val="0"/>
              </a:spcAft>
              <a:defRPr sz="1400">
                <a:solidFill>
                  <a:schemeClr val="tx1"/>
                </a:solidFill>
                <a:latin typeface="Calibri" panose="020F0502020204030204" pitchFamily="34" charset="0"/>
                <a:cs typeface="Arial" panose="020B0604020202020204" pitchFamily="34" charset="0"/>
              </a:defRPr>
            </a:lvl9pPr>
          </a:lstStyle>
          <a:p>
            <a:pPr algn="ctr">
              <a:spcBef>
                <a:spcPct val="50000"/>
              </a:spcBef>
            </a:pPr>
            <a:r>
              <a:rPr lang="en-US" altLang="ro-RO" sz="750" b="1" dirty="0">
                <a:solidFill>
                  <a:schemeClr val="bg1"/>
                </a:solidFill>
                <a:latin typeface="Candara" panose="020E0502030303020204" pitchFamily="34" charset="0"/>
              </a:rPr>
              <a:t>		</a:t>
            </a:r>
            <a:r>
              <a:rPr lang="en-US" altLang="ro-RO" sz="1800" b="1" dirty="0">
                <a:solidFill>
                  <a:schemeClr val="bg1"/>
                </a:solidFill>
                <a:latin typeface="Times New Roman" panose="02020603050405020304" pitchFamily="18" charset="0"/>
                <a:cs typeface="Times New Roman" panose="02020603050405020304" pitchFamily="18" charset="0"/>
              </a:rPr>
              <a:t>Final Conference PRO ALFRED 22-23 Oct. 2020 NRI </a:t>
            </a:r>
            <a:r>
              <a:rPr lang="en-US" altLang="ro-RO" sz="1800" b="1" dirty="0" err="1">
                <a:solidFill>
                  <a:schemeClr val="bg1"/>
                </a:solidFill>
                <a:latin typeface="Times New Roman" panose="02020603050405020304" pitchFamily="18" charset="0"/>
                <a:cs typeface="Times New Roman" panose="02020603050405020304" pitchFamily="18" charset="0"/>
              </a:rPr>
              <a:t>Mioveni</a:t>
            </a:r>
            <a:endParaRPr lang="en-US" altLang="ro-RO" sz="1800" b="1" dirty="0">
              <a:solidFill>
                <a:schemeClr val="bg1"/>
              </a:solidFill>
              <a:latin typeface="Times New Roman" panose="02020603050405020304" pitchFamily="18" charset="0"/>
              <a:cs typeface="Times New Roman" panose="02020603050405020304" pitchFamily="18" charset="0"/>
            </a:endParaRPr>
          </a:p>
        </p:txBody>
      </p:sp>
      <p:pic>
        <p:nvPicPr>
          <p:cNvPr id="8" name="Picture 6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654152" y="2088994"/>
            <a:ext cx="1130043" cy="246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4"/>
          <p:cNvPicPr>
            <a:picLocks noChangeAspect="1" noChangeArrowheads="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518547" y="1160433"/>
            <a:ext cx="1347424" cy="1500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024" y="4700725"/>
            <a:ext cx="813226" cy="342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a:extLst>
              <a:ext uri="{FF2B5EF4-FFF2-40B4-BE49-F238E27FC236}">
                <a16:creationId xmlns:a16="http://schemas.microsoft.com/office/drawing/2014/main" id="{190FC6CA-F4BE-4DA3-908E-B01BCA575D68}"/>
              </a:ext>
            </a:extLst>
          </p:cNvPr>
          <p:cNvSpPr>
            <a:spLocks noGrp="1"/>
          </p:cNvSpPr>
          <p:nvPr>
            <p:ph type="sldNum" sz="quarter" idx="12"/>
          </p:nvPr>
        </p:nvSpPr>
        <p:spPr/>
        <p:txBody>
          <a:bodyPr/>
          <a:lstStyle/>
          <a:p>
            <a:fld id="{54D12D63-B75A-452A-97AD-C875C82A5D20}" type="slidenum">
              <a:rPr lang="ro-RO" smtClean="0"/>
              <a:t>6</a:t>
            </a:fld>
            <a:endParaRPr lang="ro-RO" dirty="0"/>
          </a:p>
        </p:txBody>
      </p:sp>
    </p:spTree>
    <p:extLst>
      <p:ext uri="{BB962C8B-B14F-4D97-AF65-F5344CB8AC3E}">
        <p14:creationId xmlns:p14="http://schemas.microsoft.com/office/powerpoint/2010/main" val="6162892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853</Words>
  <Application>Microsoft Office PowerPoint</Application>
  <PresentationFormat>On-screen Show (16:9)</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Stefan Preda</dc:creator>
  <cp:lastModifiedBy>user</cp:lastModifiedBy>
  <cp:revision>73</cp:revision>
  <dcterms:created xsi:type="dcterms:W3CDTF">2019-09-24T07:54:25Z</dcterms:created>
  <dcterms:modified xsi:type="dcterms:W3CDTF">2020-10-21T11:01:10Z</dcterms:modified>
</cp:coreProperties>
</file>